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sldIdLst>
    <p:sldId id="256" r:id="rId2"/>
    <p:sldId id="257" r:id="rId3"/>
    <p:sldId id="258" r:id="rId4"/>
    <p:sldId id="299" r:id="rId5"/>
    <p:sldId id="300" r:id="rId6"/>
    <p:sldId id="301" r:id="rId7"/>
    <p:sldId id="303" r:id="rId8"/>
    <p:sldId id="317" r:id="rId9"/>
    <p:sldId id="298" r:id="rId10"/>
    <p:sldId id="304" r:id="rId11"/>
    <p:sldId id="305" r:id="rId12"/>
    <p:sldId id="306" r:id="rId13"/>
    <p:sldId id="307" r:id="rId14"/>
    <p:sldId id="308" r:id="rId15"/>
    <p:sldId id="309" r:id="rId16"/>
    <p:sldId id="310" r:id="rId17"/>
    <p:sldId id="311" r:id="rId18"/>
    <p:sldId id="315" r:id="rId19"/>
    <p:sldId id="319" r:id="rId20"/>
    <p:sldId id="321" r:id="rId21"/>
    <p:sldId id="313" r:id="rId22"/>
    <p:sldId id="320" r:id="rId23"/>
    <p:sldId id="324" r:id="rId24"/>
    <p:sldId id="325" r:id="rId25"/>
    <p:sldId id="322" r:id="rId26"/>
    <p:sldId id="327" r:id="rId27"/>
    <p:sldId id="314" r:id="rId28"/>
    <p:sldId id="326" r:id="rId29"/>
    <p:sldId id="312" r:id="rId30"/>
  </p:sldIdLst>
  <p:sldSz cx="9144000" cy="5143500" type="screen16x9"/>
  <p:notesSz cx="6858000" cy="9144000"/>
  <p:embeddedFontLst>
    <p:embeddedFont>
      <p:font typeface="Cambria Math" panose="02040503050406030204" pitchFamily="18" charset="0"/>
      <p:regular r:id="rId32"/>
    </p:embeddedFont>
    <p:embeddedFont>
      <p:font typeface="lmroman10-italic" panose="00000500000000000000" pitchFamily="50" charset="0"/>
      <p:italic r:id="rId33"/>
    </p:embeddedFont>
    <p:embeddedFont>
      <p:font typeface="Roboto Slab Regular" pitchFamily="2" charset="0"/>
      <p:regular r:id="rId34"/>
    </p:embeddedFont>
    <p:embeddedFont>
      <p:font typeface="Source Code Pro" panose="020B0604020202020204" charset="0"/>
      <p:regular r:id="rId35"/>
      <p:bold r:id="rId36"/>
      <p:italic r:id="rId37"/>
      <p:boldItalic r:id="rId38"/>
    </p:embeddedFont>
    <p:embeddedFont>
      <p:font typeface="Source Code Pro Light" panose="020B0604020202020204" charset="0"/>
      <p:regular r:id="rId39"/>
      <p:bold r:id="rId40"/>
      <p:italic r:id="rId41"/>
      <p:boldItalic r:id="rId42"/>
    </p:embeddedFont>
    <p:embeddedFont>
      <p:font typeface="Teko" panose="020B0604020202020204" charset="0"/>
      <p:regular r:id="rId43"/>
      <p:bold r:id="rId44"/>
    </p:embeddedFont>
    <p:embeddedFont>
      <p:font typeface="Teko Light" panose="020B0604020202020204" charset="0"/>
      <p:regular r:id="rId45"/>
      <p:bold r:id="rId46"/>
    </p:embeddedFont>
    <p:embeddedFont>
      <p:font typeface="Teko Medium"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a:srgbClr val="FF6969"/>
    <a:srgbClr val="FF3B3B"/>
    <a:srgbClr val="57E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4660"/>
  </p:normalViewPr>
  <p:slideViewPr>
    <p:cSldViewPr snapToGrid="0">
      <p:cViewPr>
        <p:scale>
          <a:sx n="125" d="100"/>
          <a:sy n="125" d="100"/>
        </p:scale>
        <p:origin x="1302" y="396"/>
      </p:cViewPr>
      <p:guideLst>
        <p:guide orient="horz" pos="10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2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9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8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6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23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5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5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74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Expert and Learner have a different mapping representation.</a:t>
            </a:r>
          </a:p>
        </p:txBody>
      </p:sp>
    </p:spTree>
    <p:extLst>
      <p:ext uri="{BB962C8B-B14F-4D97-AF65-F5344CB8AC3E}">
        <p14:creationId xmlns:p14="http://schemas.microsoft.com/office/powerpoint/2010/main" val="897001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time constrains, we will address only the case of Breakout, and our additional example</a:t>
            </a:r>
          </a:p>
        </p:txBody>
      </p:sp>
    </p:spTree>
    <p:extLst>
      <p:ext uri="{BB962C8B-B14F-4D97-AF65-F5344CB8AC3E}">
        <p14:creationId xmlns:p14="http://schemas.microsoft.com/office/powerpoint/2010/main" val="2636930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8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tried different variants</a:t>
            </a:r>
          </a:p>
        </p:txBody>
      </p:sp>
    </p:spTree>
    <p:extLst>
      <p:ext uri="{BB962C8B-B14F-4D97-AF65-F5344CB8AC3E}">
        <p14:creationId xmlns:p14="http://schemas.microsoft.com/office/powerpoint/2010/main" val="677192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7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41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5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6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6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00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3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1" r:id="rId11"/>
    <p:sldLayoutId id="2147483663" r:id="rId12"/>
    <p:sldLayoutId id="2147483665" r:id="rId13"/>
    <p:sldLayoutId id="214748366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0.png"/><Relationship Id="rId5" Type="http://schemas.microsoft.com/office/2007/relationships/media" Target="../media/media3.mp4"/><Relationship Id="rId15" Type="http://schemas.openxmlformats.org/officeDocument/2006/relationships/image" Target="../media/image25.png"/><Relationship Id="rId10" Type="http://schemas.openxmlformats.org/officeDocument/2006/relationships/notesSlide" Target="../notesSlides/notesSlide18.xml"/><Relationship Id="rId4" Type="http://schemas.openxmlformats.org/officeDocument/2006/relationships/video" Target="../media/media2.mp4"/><Relationship Id="rId9" Type="http://schemas.openxmlformats.org/officeDocument/2006/relationships/slideLayout" Target="../slideLayouts/slideLayout9.xml"/><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5.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9.xml"/><Relationship Id="rId5" Type="http://schemas.openxmlformats.org/officeDocument/2006/relationships/slideLayout" Target="../slideLayouts/slideLayout12.xml"/><Relationship Id="rId10" Type="http://schemas.openxmlformats.org/officeDocument/2006/relationships/image" Target="../media/image28.png"/><Relationship Id="rId4" Type="http://schemas.openxmlformats.org/officeDocument/2006/relationships/video" Target="../media/media5.mp4"/><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6.mp4"/><Relationship Id="rId7" Type="http://schemas.openxmlformats.org/officeDocument/2006/relationships/slideLayout" Target="../slideLayouts/slideLayout12.xml"/><Relationship Id="rId12" Type="http://schemas.openxmlformats.org/officeDocument/2006/relationships/image" Target="../media/image35.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8.mp4"/><Relationship Id="rId11" Type="http://schemas.openxmlformats.org/officeDocument/2006/relationships/image" Target="../media/image33.png"/><Relationship Id="rId5" Type="http://schemas.microsoft.com/office/2007/relationships/media" Target="../media/media8.mp4"/><Relationship Id="rId10" Type="http://schemas.openxmlformats.org/officeDocument/2006/relationships/image" Target="../media/image34.png"/><Relationship Id="rId4" Type="http://schemas.openxmlformats.org/officeDocument/2006/relationships/video" Target="../media/media6.mp4"/><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10.mp4"/><Relationship Id="rId7" Type="http://schemas.openxmlformats.org/officeDocument/2006/relationships/slideLayout" Target="../slideLayouts/slideLayout1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40.png"/><Relationship Id="rId5" Type="http://schemas.microsoft.com/office/2007/relationships/media" Target="../media/media11.mp4"/><Relationship Id="rId10" Type="http://schemas.openxmlformats.org/officeDocument/2006/relationships/image" Target="../media/image39.png"/><Relationship Id="rId4" Type="http://schemas.openxmlformats.org/officeDocument/2006/relationships/video" Target="../media/media10.mp4"/><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www.diag.uniroma1.it/degiacom/papers/2020/icaps2020dfip.pdf"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hyperlink" Target="https://www.flaticon.com/" TargetMode="External"/><Relationship Id="rId4" Type="http://schemas.openxmlformats.org/officeDocument/2006/relationships/hyperlink" Target="http://slidesgo.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4346618" y="171602"/>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327327" y="259066"/>
            <a:ext cx="4556938" cy="2511374"/>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5000" dirty="0"/>
              <a:t>Imitation Learning over Heterogeneous Agents with Restraining Bolts</a:t>
            </a:r>
            <a:endParaRPr sz="5000" dirty="0">
              <a:solidFill>
                <a:srgbClr val="F3F3F3"/>
              </a:solidFill>
            </a:endParaRPr>
          </a:p>
        </p:txBody>
      </p:sp>
      <p:graphicFrame>
        <p:nvGraphicFramePr>
          <p:cNvPr id="2" name="Таблица 2">
            <a:extLst>
              <a:ext uri="{FF2B5EF4-FFF2-40B4-BE49-F238E27FC236}">
                <a16:creationId xmlns:a16="http://schemas.microsoft.com/office/drawing/2014/main" id="{7AA703AC-ED66-4A4C-9B8B-8EB4F3CAEC38}"/>
              </a:ext>
            </a:extLst>
          </p:cNvPr>
          <p:cNvGraphicFramePr>
            <a:graphicFrameLocks noGrp="1"/>
          </p:cNvGraphicFramePr>
          <p:nvPr>
            <p:extLst>
              <p:ext uri="{D42A27DB-BD31-4B8C-83A1-F6EECF244321}">
                <p14:modId xmlns:p14="http://schemas.microsoft.com/office/powerpoint/2010/main" val="1318837230"/>
              </p:ext>
            </p:extLst>
          </p:nvPr>
        </p:nvGraphicFramePr>
        <p:xfrm>
          <a:off x="464958" y="2919660"/>
          <a:ext cx="3904857" cy="1386840"/>
        </p:xfrm>
        <a:graphic>
          <a:graphicData uri="http://schemas.openxmlformats.org/drawingml/2006/table">
            <a:tbl>
              <a:tblPr firstRow="1" bandRow="1">
                <a:tableStyleId>{BDBED569-4797-4DF1-A0F4-6AAB3CD982D8}</a:tableStyleId>
              </a:tblPr>
              <a:tblGrid>
                <a:gridCol w="1081902">
                  <a:extLst>
                    <a:ext uri="{9D8B030D-6E8A-4147-A177-3AD203B41FA5}">
                      <a16:colId xmlns:a16="http://schemas.microsoft.com/office/drawing/2014/main" val="1101468987"/>
                    </a:ext>
                  </a:extLst>
                </a:gridCol>
                <a:gridCol w="2822955">
                  <a:extLst>
                    <a:ext uri="{9D8B030D-6E8A-4147-A177-3AD203B41FA5}">
                      <a16:colId xmlns:a16="http://schemas.microsoft.com/office/drawing/2014/main" val="1414719758"/>
                    </a:ext>
                  </a:extLst>
                </a:gridCol>
              </a:tblGrid>
              <a:tr h="225649">
                <a:tc rowSpan="4">
                  <a:txBody>
                    <a:bodyPr/>
                    <a:lstStyle/>
                    <a:p>
                      <a:r>
                        <a:rPr lang="en-US" sz="1400" dirty="0">
                          <a:solidFill>
                            <a:schemeClr val="bg1"/>
                          </a:solidFill>
                          <a:latin typeface="Source Code Pro" panose="020B0604020202020204" charset="0"/>
                          <a:ea typeface="Source Code Pro" panose="020B0604020202020204" charset="0"/>
                        </a:rPr>
                        <a:t>Students</a:t>
                      </a:r>
                      <a:endParaRPr lang="ru-RU" sz="1400" dirty="0">
                        <a:solidFill>
                          <a:schemeClr val="bg1"/>
                        </a:solidFill>
                        <a:latin typeface="Source Code Pro" panose="020B0604020202020204" charset="0"/>
                        <a:ea typeface="Source Code Pro"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ARCINIEGAS, Andrés (1874069</a:t>
                      </a:r>
                      <a:r>
                        <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rPr>
                        <a:t>)</a:t>
                      </a:r>
                    </a:p>
                  </a:txBody>
                  <a:tcPr/>
                </a:tc>
                <a:extLst>
                  <a:ext uri="{0D108BD9-81ED-4DB2-BD59-A6C34878D82A}">
                    <a16:rowId xmlns:a16="http://schemas.microsoft.com/office/drawing/2014/main" val="2514648409"/>
                  </a:ext>
                </a:extLst>
              </a:tr>
              <a:tr h="225649">
                <a:tc vMerge="1">
                  <a:txBody>
                    <a:bodyPr/>
                    <a:lstStyle/>
                    <a:p>
                      <a:endParaRPr lang="ru-RU" dirty="0">
                        <a:solidFill>
                          <a:schemeClr val="bg1"/>
                        </a:solidFill>
                      </a:endParaRPr>
                    </a:p>
                  </a:txBody>
                  <a:tcPr/>
                </a:tc>
                <a:tc>
                  <a:txBody>
                    <a:bodyPr/>
                    <a:lstStyle/>
                    <a:p>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MAKINWA, </a:t>
                      </a:r>
                      <a:r>
                        <a:rPr lang="en-US" sz="1200" b="0" dirty="0" err="1">
                          <a:solidFill>
                            <a:schemeClr val="bg1"/>
                          </a:solidFill>
                          <a:latin typeface="Source Code Pro" panose="020B0604020202020204" charset="0"/>
                          <a:ea typeface="Source Code Pro" panose="020B0604020202020204" charset="0"/>
                          <a:cs typeface="Adobe Arabic" panose="02040503050201020203" pitchFamily="18" charset="-78"/>
                        </a:rPr>
                        <a:t>Sayo</a:t>
                      </a: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 (1858908)</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3399092897"/>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OREL, Egor (1836231)</a:t>
                      </a:r>
                      <a:endPar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endParaRPr>
                    </a:p>
                  </a:txBody>
                  <a:tcPr/>
                </a:tc>
                <a:extLst>
                  <a:ext uri="{0D108BD9-81ED-4DB2-BD59-A6C34878D82A}">
                    <a16:rowId xmlns:a16="http://schemas.microsoft.com/office/drawing/2014/main" val="2821037551"/>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RUIZ, David (1922212)</a:t>
                      </a:r>
                    </a:p>
                  </a:txBody>
                  <a:tcPr/>
                </a:tc>
                <a:extLst>
                  <a:ext uri="{0D108BD9-81ED-4DB2-BD59-A6C34878D82A}">
                    <a16:rowId xmlns:a16="http://schemas.microsoft.com/office/drawing/2014/main" val="1765352597"/>
                  </a:ext>
                </a:extLst>
              </a:tr>
              <a:tr h="270369">
                <a:tc>
                  <a:txBody>
                    <a:bodyPr/>
                    <a:lstStyle/>
                    <a:p>
                      <a:r>
                        <a:rPr lang="en-US" sz="1300" b="1" dirty="0">
                          <a:solidFill>
                            <a:schemeClr val="bg1"/>
                          </a:solidFill>
                          <a:latin typeface="Source Code Pro" panose="020B0604020202020204" charset="0"/>
                          <a:ea typeface="Source Code Pro" panose="020B0604020202020204" charset="0"/>
                        </a:rPr>
                        <a:t>Professor</a:t>
                      </a:r>
                      <a:endParaRPr lang="ru-RU" sz="1300" b="1" dirty="0">
                        <a:solidFill>
                          <a:schemeClr val="bg1"/>
                        </a:solidFill>
                        <a:latin typeface="Source Code Pro" panose="020B0604020202020204" charset="0"/>
                        <a:ea typeface="Source Code Pro" panose="020B0604020202020204" charset="0"/>
                      </a:endParaRPr>
                    </a:p>
                  </a:txBody>
                  <a:tcPr/>
                </a:tc>
                <a:tc>
                  <a:txBody>
                    <a:bodyPr/>
                    <a:lstStyle/>
                    <a:p>
                      <a:r>
                        <a:rPr lang="en-US" sz="1200" b="0" dirty="0">
                          <a:solidFill>
                            <a:schemeClr val="bg1"/>
                          </a:solidFill>
                          <a:effectLst/>
                          <a:latin typeface="Source Code Pro" panose="020B0604020202020204" charset="0"/>
                          <a:ea typeface="Source Code Pro" panose="020B0604020202020204" charset="0"/>
                          <a:cs typeface="Adobe Arabic" panose="02040503050201020203" pitchFamily="18" charset="-78"/>
                        </a:rPr>
                        <a:t>DE GIACOMO, Giuseppe, PhD.</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431821238"/>
                  </a:ext>
                </a:extLst>
              </a:tr>
            </a:tbl>
          </a:graphicData>
        </a:graphic>
      </p:graphicFrame>
      <p:sp>
        <p:nvSpPr>
          <p:cNvPr id="3" name="Rectangle 2">
            <a:extLst>
              <a:ext uri="{FF2B5EF4-FFF2-40B4-BE49-F238E27FC236}">
                <a16:creationId xmlns:a16="http://schemas.microsoft.com/office/drawing/2014/main" id="{EBA98808-7AA0-4584-8E49-F4FD7D3D97C3}"/>
              </a:ext>
            </a:extLst>
          </p:cNvPr>
          <p:cNvSpPr/>
          <p:nvPr/>
        </p:nvSpPr>
        <p:spPr>
          <a:xfrm>
            <a:off x="97199" y="4884434"/>
            <a:ext cx="1907895" cy="230832"/>
          </a:xfrm>
          <a:prstGeom prst="rect">
            <a:avLst/>
          </a:prstGeom>
        </p:spPr>
        <p:txBody>
          <a:bodyPr wrap="none">
            <a:spAutoFit/>
          </a:bodyPr>
          <a:lstStyle/>
          <a:p>
            <a:r>
              <a:rPr lang="en-US" sz="900" dirty="0">
                <a:solidFill>
                  <a:schemeClr val="bg1"/>
                </a:solidFill>
                <a:latin typeface="Source Code Pro" panose="020B0604020202020204" charset="0"/>
                <a:ea typeface="Source Code Pro" panose="020B0604020202020204" charset="0"/>
              </a:rPr>
              <a:t>(De Giacomo et all, 2020)</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025511" y="555782"/>
            <a:ext cx="220094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RB DFA training</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609544" y="1488879"/>
            <a:ext cx="2785598" cy="1189158"/>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grpSp>
        <p:nvGrpSpPr>
          <p:cNvPr id="624" name="Google Shape;624;p28"/>
          <p:cNvGrpSpPr/>
          <p:nvPr/>
        </p:nvGrpSpPr>
        <p:grpSpPr>
          <a:xfrm>
            <a:off x="727334" y="3607551"/>
            <a:ext cx="9990284" cy="1205512"/>
            <a:chOff x="2735900" y="3400701"/>
            <a:chExt cx="6348792" cy="766099"/>
          </a:xfrm>
        </p:grpSpPr>
        <p:sp>
          <p:nvSpPr>
            <p:cNvPr id="625" name="Google Shape;625;p28"/>
            <p:cNvSpPr/>
            <p:nvPr/>
          </p:nvSpPr>
          <p:spPr>
            <a:xfrm>
              <a:off x="2766025" y="3471801"/>
              <a:ext cx="6318667" cy="694999"/>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8"/>
            <p:cNvSpPr/>
            <p:nvPr/>
          </p:nvSpPr>
          <p:spPr>
            <a:xfrm>
              <a:off x="2735900" y="3400701"/>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Прямоугольник 8">
            <a:extLst>
              <a:ext uri="{FF2B5EF4-FFF2-40B4-BE49-F238E27FC236}">
                <a16:creationId xmlns:a16="http://schemas.microsoft.com/office/drawing/2014/main" id="{9228C299-F9B1-45E3-8CAE-E9C941383898}"/>
              </a:ext>
            </a:extLst>
          </p:cNvPr>
          <p:cNvSpPr/>
          <p:nvPr/>
        </p:nvSpPr>
        <p:spPr>
          <a:xfrm>
            <a:off x="1338938" y="964119"/>
            <a:ext cx="4089581"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 Deterministic Finite-state Automaton</a:t>
            </a:r>
            <a:endParaRPr lang="ru-RU" sz="1200" dirty="0">
              <a:solidFill>
                <a:schemeClr val="bg1"/>
              </a:solidFill>
              <a:latin typeface="Source Code Pro" panose="020B0604020202020204" charset="0"/>
              <a:ea typeface="Source Code Pro" panose="020B0604020202020204" charset="0"/>
            </a:endParaRPr>
          </a:p>
        </p:txBody>
      </p:sp>
      <p:sp>
        <p:nvSpPr>
          <p:cNvPr id="13" name="Прямоугольник 12">
            <a:extLst>
              <a:ext uri="{FF2B5EF4-FFF2-40B4-BE49-F238E27FC236}">
                <a16:creationId xmlns:a16="http://schemas.microsoft.com/office/drawing/2014/main" id="{0C0FA0DB-2DBC-4892-8801-7734BC053E64}"/>
              </a:ext>
            </a:extLst>
          </p:cNvPr>
          <p:cNvSpPr/>
          <p:nvPr/>
        </p:nvSpPr>
        <p:spPr>
          <a:xfrm>
            <a:off x="1412482" y="1535750"/>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Consider a setting where the expert agent executes its policy, producing desired and undesired traces at its own representation level. </a:t>
            </a:r>
            <a:endParaRPr lang="ru-RU" sz="1200" dirty="0">
              <a:solidFill>
                <a:schemeClr val="bg1"/>
              </a:solidFill>
              <a:latin typeface="Source Code Pro" panose="020B0604020202020204" charset="0"/>
              <a:ea typeface="Source Code Pro" panose="020B0604020202020204" charset="0"/>
            </a:endParaRPr>
          </a:p>
        </p:txBody>
      </p:sp>
      <p:sp>
        <p:nvSpPr>
          <p:cNvPr id="14" name="Прямоугольник 13">
            <a:extLst>
              <a:ext uri="{FF2B5EF4-FFF2-40B4-BE49-F238E27FC236}">
                <a16:creationId xmlns:a16="http://schemas.microsoft.com/office/drawing/2014/main" id="{0A2716E7-6B8F-4A79-BA53-EAC502437752}"/>
              </a:ext>
            </a:extLst>
          </p:cNvPr>
          <p:cNvSpPr/>
          <p:nvPr/>
        </p:nvSpPr>
        <p:spPr>
          <a:xfrm>
            <a:off x="6868757" y="2073278"/>
            <a:ext cx="2025853" cy="769441"/>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The resulting DFA represents (an approximation of) the expert’s behavior. </a:t>
            </a:r>
            <a:endParaRPr lang="ru-RU" sz="1100" dirty="0">
              <a:solidFill>
                <a:schemeClr val="bg1"/>
              </a:solidFill>
              <a:latin typeface="Source Code Pro" panose="020B0604020202020204" charset="0"/>
              <a:ea typeface="Source Code Pro" panose="020B0604020202020204" charset="0"/>
            </a:endParaRPr>
          </a:p>
        </p:txBody>
      </p:sp>
      <p:cxnSp>
        <p:nvCxnSpPr>
          <p:cNvPr id="15" name="Прямая со стрелкой 14">
            <a:extLst>
              <a:ext uri="{FF2B5EF4-FFF2-40B4-BE49-F238E27FC236}">
                <a16:creationId xmlns:a16="http://schemas.microsoft.com/office/drawing/2014/main" id="{F0B25D60-4DA0-4629-9B1E-E462D6FAAC3D}"/>
              </a:ext>
            </a:extLst>
          </p:cNvPr>
          <p:cNvCxnSpPr>
            <a:cxnSpLocks/>
          </p:cNvCxnSpPr>
          <p:nvPr/>
        </p:nvCxnSpPr>
        <p:spPr>
          <a:xfrm flipV="1">
            <a:off x="4560112" y="1171722"/>
            <a:ext cx="2348959" cy="101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9F84283-7C2A-4E79-BCC5-A07FF291D3CF}"/>
              </a:ext>
            </a:extLst>
          </p:cNvPr>
          <p:cNvCxnSpPr>
            <a:cxnSpLocks/>
          </p:cNvCxnSpPr>
          <p:nvPr/>
        </p:nvCxnSpPr>
        <p:spPr>
          <a:xfrm>
            <a:off x="4560112" y="2437194"/>
            <a:ext cx="2257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A4A99989-EDB6-45D6-BFD3-2121AA4C6D69}"/>
              </a:ext>
            </a:extLst>
          </p:cNvPr>
          <p:cNvSpPr/>
          <p:nvPr/>
        </p:nvSpPr>
        <p:spPr>
          <a:xfrm>
            <a:off x="4509191" y="2195817"/>
            <a:ext cx="2308645"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positive (desired) traces</a:t>
            </a:r>
            <a:endParaRPr lang="ru-RU" sz="1100" dirty="0">
              <a:solidFill>
                <a:schemeClr val="bg1"/>
              </a:solidFill>
              <a:latin typeface="Source Code Pro" panose="020B0604020202020204" charset="0"/>
              <a:ea typeface="Source Code Pro" panose="020B0604020202020204" charset="0"/>
            </a:endParaRPr>
          </a:p>
        </p:txBody>
      </p:sp>
      <p:sp>
        <p:nvSpPr>
          <p:cNvPr id="18" name="Прямоугольник 17">
            <a:extLst>
              <a:ext uri="{FF2B5EF4-FFF2-40B4-BE49-F238E27FC236}">
                <a16:creationId xmlns:a16="http://schemas.microsoft.com/office/drawing/2014/main" id="{BA24E217-ECBC-48E6-9B53-CC4A93B453D7}"/>
              </a:ext>
            </a:extLst>
          </p:cNvPr>
          <p:cNvSpPr/>
          <p:nvPr/>
        </p:nvSpPr>
        <p:spPr>
          <a:xfrm rot="20237327">
            <a:off x="4384860" y="1404945"/>
            <a:ext cx="2478564"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negative (undesired) traces</a:t>
            </a:r>
            <a:endParaRPr lang="ru-RU" sz="1100" dirty="0">
              <a:solidFill>
                <a:schemeClr val="bg1"/>
              </a:solidFill>
              <a:latin typeface="Source Code Pro" panose="020B0604020202020204" charset="0"/>
              <a:ea typeface="Source Code Pro" panose="020B0604020202020204" charset="0"/>
            </a:endParaRPr>
          </a:p>
        </p:txBody>
      </p:sp>
      <p:grpSp>
        <p:nvGrpSpPr>
          <p:cNvPr id="19" name="Google Shape;9379;p62">
            <a:extLst>
              <a:ext uri="{FF2B5EF4-FFF2-40B4-BE49-F238E27FC236}">
                <a16:creationId xmlns:a16="http://schemas.microsoft.com/office/drawing/2014/main" id="{3D00833F-FA5D-4460-ACAB-09543CCBD48A}"/>
              </a:ext>
            </a:extLst>
          </p:cNvPr>
          <p:cNvGrpSpPr/>
          <p:nvPr/>
        </p:nvGrpSpPr>
        <p:grpSpPr>
          <a:xfrm>
            <a:off x="7130442" y="748120"/>
            <a:ext cx="672469" cy="762727"/>
            <a:chOff x="-3478675" y="2405775"/>
            <a:chExt cx="258350" cy="293025"/>
          </a:xfrm>
          <a:solidFill>
            <a:schemeClr val="bg1"/>
          </a:solidFill>
        </p:grpSpPr>
        <p:sp>
          <p:nvSpPr>
            <p:cNvPr id="20" name="Google Shape;9380;p62">
              <a:extLst>
                <a:ext uri="{FF2B5EF4-FFF2-40B4-BE49-F238E27FC236}">
                  <a16:creationId xmlns:a16="http://schemas.microsoft.com/office/drawing/2014/main" id="{4C15DEE8-9ECF-4303-820A-91959E08CE25}"/>
                </a:ext>
              </a:extLst>
            </p:cNvPr>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81;p62">
              <a:extLst>
                <a:ext uri="{FF2B5EF4-FFF2-40B4-BE49-F238E27FC236}">
                  <a16:creationId xmlns:a16="http://schemas.microsoft.com/office/drawing/2014/main" id="{C88F90D8-35B8-45D3-8E93-2DAC8E65705F}"/>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82;p62">
              <a:extLst>
                <a:ext uri="{FF2B5EF4-FFF2-40B4-BE49-F238E27FC236}">
                  <a16:creationId xmlns:a16="http://schemas.microsoft.com/office/drawing/2014/main" id="{1C851A4F-B8AE-4AB8-81F0-F1640D1BA27D}"/>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83;p62">
              <a:extLst>
                <a:ext uri="{FF2B5EF4-FFF2-40B4-BE49-F238E27FC236}">
                  <a16:creationId xmlns:a16="http://schemas.microsoft.com/office/drawing/2014/main" id="{C37772E2-A35F-4C73-80FC-1191744BAF09}"/>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extBox 25">
            <a:extLst>
              <a:ext uri="{FF2B5EF4-FFF2-40B4-BE49-F238E27FC236}">
                <a16:creationId xmlns:a16="http://schemas.microsoft.com/office/drawing/2014/main" id="{A40DE1F3-9F1A-44A4-8421-FF9621BBAB81}"/>
              </a:ext>
            </a:extLst>
          </p:cNvPr>
          <p:cNvSpPr txBox="1"/>
          <p:nvPr/>
        </p:nvSpPr>
        <p:spPr>
          <a:xfrm>
            <a:off x="4851088" y="3290160"/>
            <a:ext cx="3408810" cy="1200329"/>
          </a:xfrm>
          <a:prstGeom prst="rect">
            <a:avLst/>
          </a:prstGeom>
          <a:noFill/>
        </p:spPr>
        <p:txBody>
          <a:bodyPr wrap="square" rtlCol="0">
            <a:spAutoFit/>
          </a:bodyPr>
          <a:lstStyle/>
          <a:p>
            <a:pPr algn="just"/>
            <a:r>
              <a:rPr lang="en-US" sz="1200" dirty="0">
                <a:solidFill>
                  <a:schemeClr val="bg1"/>
                </a:solidFill>
                <a:latin typeface="Source Code Pro" panose="020B0604020202020204" charset="0"/>
                <a:ea typeface="Source Code Pro" panose="020B0604020202020204" charset="0"/>
              </a:rPr>
              <a:t>Based on a well-known equivalence between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and DFAs, the DFA is incorporated into a RB attached to the RL agent, to make it learn a (possibly optimal) policy that imitates the expert’s behavior.</a:t>
            </a:r>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A991F004-939B-408D-A147-4349DE2CA1FA}"/>
                  </a:ext>
                </a:extLst>
              </p:cNvPr>
              <p:cNvSpPr/>
              <p:nvPr/>
            </p:nvSpPr>
            <p:spPr>
              <a:xfrm>
                <a:off x="1453313" y="2904632"/>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We consider RBs of the form </a:t>
                </a:r>
                <a14:m>
                  <m:oMath xmlns:m="http://schemas.openxmlformats.org/officeDocument/2006/math">
                    <m:d>
                      <m:dPr>
                        <m:begChr m:val="⟨"/>
                        <m:endChr m:val="⟩"/>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𝐿</m:t>
                        </m:r>
                        <m:r>
                          <a:rPr lang="en-US" sz="1200" i="1">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rPr>
                          <m:t>𝑄</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𝑟</m:t>
                        </m:r>
                      </m:e>
                    </m:d>
                  </m:oMath>
                </a14:m>
                <a:r>
                  <a:rPr lang="en-US" sz="1200" dirty="0">
                    <a:solidFill>
                      <a:schemeClr val="bg1"/>
                    </a:solidFill>
                    <a:latin typeface="Source Code Pro" panose="020B0604020202020204" charset="0"/>
                    <a:ea typeface="Source Code Pro" panose="020B0604020202020204" charset="0"/>
                  </a:rPr>
                  <a:t> where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 is a DFA representing an </a:t>
                </a:r>
                <a:r>
                  <a:rPr lang="en-US" sz="1200" dirty="0" err="1">
                    <a:solidFill>
                      <a:schemeClr val="bg1"/>
                    </a:solidFill>
                    <a:latin typeface="Source Code Pro" panose="020B0604020202020204" charset="0"/>
                    <a:ea typeface="Source Code Pro" panose="020B0604020202020204" charset="0"/>
                  </a:rPr>
                  <a:t>LTL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formula and </a:t>
                </a:r>
                <a14:m>
                  <m:oMath xmlns:m="http://schemas.openxmlformats.org/officeDocument/2006/math">
                    <m:r>
                      <a:rPr lang="en-US" sz="1200" i="1" dirty="0">
                        <a:solidFill>
                          <a:schemeClr val="bg1"/>
                        </a:solidFill>
                        <a:latin typeface="Cambria Math" panose="02040503050406030204" pitchFamily="18" charset="0"/>
                      </a:rPr>
                      <m:t>𝑟</m:t>
                    </m:r>
                    <m:r>
                      <a:rPr lang="en-US" sz="1200" i="1" dirty="0">
                        <a:solidFill>
                          <a:schemeClr val="bg1"/>
                        </a:solidFill>
                        <a:latin typeface="Cambria Math" panose="02040503050406030204" pitchFamily="18" charset="0"/>
                      </a:rPr>
                      <m:t> </m:t>
                    </m:r>
                  </m:oMath>
                </a14:m>
                <a:r>
                  <a:rPr lang="en-US" sz="1200" dirty="0">
                    <a:solidFill>
                      <a:schemeClr val="bg1"/>
                    </a:solidFill>
                    <a:latin typeface="Source Code Pro" panose="020B0604020202020204" charset="0"/>
                    <a:ea typeface="Source Code Pro" panose="020B0604020202020204" charset="0"/>
                  </a:rPr>
                  <a:t>is a reward value associated with the accepting states of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a:t>
                </a:r>
              </a:p>
            </p:txBody>
          </p:sp>
        </mc:Choice>
        <mc:Fallback xmlns="">
          <p:sp>
            <p:nvSpPr>
              <p:cNvPr id="6" name="Прямоугольник 5">
                <a:extLst>
                  <a:ext uri="{FF2B5EF4-FFF2-40B4-BE49-F238E27FC236}">
                    <a16:creationId xmlns:a16="http://schemas.microsoft.com/office/drawing/2014/main" id="{A991F004-939B-408D-A147-4349DE2CA1FA}"/>
                  </a:ext>
                </a:extLst>
              </p:cNvPr>
              <p:cNvSpPr>
                <a:spLocks noRot="1" noChangeAspect="1" noMove="1" noResize="1" noEditPoints="1" noAdjustHandles="1" noChangeArrowheads="1" noChangeShapeType="1" noTextEdit="1"/>
              </p:cNvSpPr>
              <p:nvPr/>
            </p:nvSpPr>
            <p:spPr>
              <a:xfrm>
                <a:off x="1453313" y="2904632"/>
                <a:ext cx="2669982" cy="1200329"/>
              </a:xfrm>
              <a:prstGeom prst="rect">
                <a:avLst/>
              </a:prstGeom>
              <a:blipFill>
                <a:blip r:embed="rId4"/>
                <a:stretch>
                  <a:fillRect r="-228" b="-3553"/>
                </a:stretch>
              </a:blipFill>
            </p:spPr>
            <p:txBody>
              <a:bodyPr/>
              <a:lstStyle/>
              <a:p>
                <a:r>
                  <a:rPr lang="ru-RU">
                    <a:noFill/>
                  </a:rPr>
                  <a:t> </a:t>
                </a:r>
              </a:p>
            </p:txBody>
          </p:sp>
        </mc:Fallback>
      </mc:AlternateContent>
      <p:cxnSp>
        <p:nvCxnSpPr>
          <p:cNvPr id="8" name="Соединитель: изогнутый 7">
            <a:extLst>
              <a:ext uri="{FF2B5EF4-FFF2-40B4-BE49-F238E27FC236}">
                <a16:creationId xmlns:a16="http://schemas.microsoft.com/office/drawing/2014/main" id="{412D23E5-01B7-4DDF-9A97-2338EF87A46A}"/>
              </a:ext>
            </a:extLst>
          </p:cNvPr>
          <p:cNvCxnSpPr>
            <a:stCxn id="14" idx="2"/>
            <a:endCxn id="26" idx="3"/>
          </p:cNvCxnSpPr>
          <p:nvPr/>
        </p:nvCxnSpPr>
        <p:spPr>
          <a:xfrm rot="16200000" flipH="1">
            <a:off x="7546988" y="3177415"/>
            <a:ext cx="1047606" cy="378214"/>
          </a:xfrm>
          <a:prstGeom prst="curvedConnector4">
            <a:avLst>
              <a:gd name="adj1" fmla="val 21355"/>
              <a:gd name="adj2" fmla="val 215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Соединитель: изогнутый 23">
            <a:extLst>
              <a:ext uri="{FF2B5EF4-FFF2-40B4-BE49-F238E27FC236}">
                <a16:creationId xmlns:a16="http://schemas.microsoft.com/office/drawing/2014/main" id="{90C82EE9-A136-497A-93D9-223DA191CFE8}"/>
              </a:ext>
            </a:extLst>
          </p:cNvPr>
          <p:cNvCxnSpPr>
            <a:stCxn id="26" idx="1"/>
            <a:endCxn id="6" idx="3"/>
          </p:cNvCxnSpPr>
          <p:nvPr/>
        </p:nvCxnSpPr>
        <p:spPr>
          <a:xfrm rot="10800000">
            <a:off x="4123296" y="3504797"/>
            <a:ext cx="727793" cy="385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Vertical)">
                                      <p:cBhvr>
                                        <p:cTn id="37" dur="500"/>
                                        <p:tgtEl>
                                          <p:spTgt spid="6"/>
                                        </p:tgtEl>
                                      </p:cBhvr>
                                    </p:animEffect>
                                  </p:childTnLst>
                                </p:cTn>
                              </p:par>
                              <p:par>
                                <p:cTn id="38" presetID="16" presetClass="entr" presetSubtype="21"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arn(inVertical)">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940529"/>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1247146"/>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EXPERT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44130" y="1584174"/>
                <a:ext cx="5137330" cy="1661993"/>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Consider an expert agent defined on a MDP:</a:t>
                </a:r>
              </a:p>
              <a:p>
                <a:pPr algn="just"/>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𝐴</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𝑇𝑟</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oMath>
                  </m:oMathPara>
                </a14:m>
                <a:endParaRPr lang="en-US" dirty="0">
                  <a:solidFill>
                    <a:schemeClr val="bg1"/>
                  </a:solidFill>
                  <a:latin typeface="Source Code Pro" panose="020B0604020202020204" charset="0"/>
                  <a:ea typeface="Source Code Pro" panose="020B0604020202020204" charset="0"/>
                </a:endParaRPr>
              </a:p>
              <a:p>
                <a:pPr algn="just"/>
                <a:r>
                  <a:rPr lang="en-US" sz="1100" dirty="0">
                    <a:solidFill>
                      <a:schemeClr val="bg1"/>
                    </a:solidFill>
                    <a:latin typeface="Source Code Pro" panose="020B0604020202020204" charset="0"/>
                    <a:ea typeface="Source Code Pro" panose="020B0604020202020204" charset="0"/>
                  </a:rPr>
                  <a:t>This agent knows how to act according to a policy, but can’t describe its rewards. The expert can correctly classify the traces as positive or negative, based on its own state representation.</a:t>
                </a:r>
              </a:p>
              <a:p>
                <a:pPr algn="just"/>
                <a:r>
                  <a:rPr lang="en-US" sz="1100" dirty="0">
                    <a:solidFill>
                      <a:schemeClr val="bg1"/>
                    </a:solidFill>
                    <a:latin typeface="Source Code Pro" panose="020B0604020202020204" charset="0"/>
                    <a:ea typeface="Source Code Pro" panose="020B0604020202020204" charset="0"/>
                  </a:rPr>
                  <a:t>Also, traces can be seen from RB perspective (RB sensors), so from each state </a:t>
                </a:r>
                <a:r>
                  <a:rPr lang="en-US" sz="1100" dirty="0" err="1">
                    <a:solidFill>
                      <a:schemeClr val="bg1"/>
                    </a:solidFill>
                    <a:latin typeface="Source Code Pro" panose="020B0604020202020204" charset="0"/>
                    <a:ea typeface="Source Code Pro" panose="020B0604020202020204" charset="0"/>
                  </a:rPr>
                  <a:t>fluents</a:t>
                </a:r>
                <a:r>
                  <a:rPr lang="en-US" sz="1100" dirty="0">
                    <a:solidFill>
                      <a:schemeClr val="bg1"/>
                    </a:solidFill>
                    <a:latin typeface="Source Code Pro" panose="020B0604020202020204" charset="0"/>
                    <a:ea typeface="Source Code Pro" panose="020B0604020202020204" charset="0"/>
                  </a:rPr>
                  <a:t> can be extracted to produce the corresponding representation in the RB space. </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44130" y="1584174"/>
                <a:ext cx="5137330" cy="1661993"/>
              </a:xfrm>
              <a:prstGeom prst="rect">
                <a:avLst/>
              </a:prstGeom>
              <a:blipFill>
                <a:blip r:embed="rId3"/>
                <a:stretch>
                  <a:fillRect b="-1465"/>
                </a:stretch>
              </a:blipFill>
            </p:spPr>
            <p:txBody>
              <a:bodyPr/>
              <a:lstStyle/>
              <a:p>
                <a:r>
                  <a:rPr lang="ru-RU">
                    <a:noFill/>
                  </a:rPr>
                  <a:t> </a:t>
                </a:r>
              </a:p>
            </p:txBody>
          </p:sp>
        </mc:Fallback>
      </mc:AlternateContent>
      <p:grpSp>
        <p:nvGrpSpPr>
          <p:cNvPr id="80" name="Google Shape;6646;p55">
            <a:extLst>
              <a:ext uri="{FF2B5EF4-FFF2-40B4-BE49-F238E27FC236}">
                <a16:creationId xmlns:a16="http://schemas.microsoft.com/office/drawing/2014/main" id="{0FFA6256-4894-4FF5-ADA8-FBF3D8D93840}"/>
              </a:ext>
            </a:extLst>
          </p:cNvPr>
          <p:cNvGrpSpPr/>
          <p:nvPr/>
        </p:nvGrpSpPr>
        <p:grpSpPr>
          <a:xfrm>
            <a:off x="1298176" y="1636366"/>
            <a:ext cx="1153222" cy="1155407"/>
            <a:chOff x="-52458650" y="3194400"/>
            <a:chExt cx="316625" cy="317225"/>
          </a:xfrm>
          <a:solidFill>
            <a:schemeClr val="bg1"/>
          </a:solidFill>
        </p:grpSpPr>
        <p:sp>
          <p:nvSpPr>
            <p:cNvPr id="81" name="Google Shape;6647;p55">
              <a:extLst>
                <a:ext uri="{FF2B5EF4-FFF2-40B4-BE49-F238E27FC236}">
                  <a16:creationId xmlns:a16="http://schemas.microsoft.com/office/drawing/2014/main" id="{5602D68B-85AA-462B-A3A4-88A8FF046328}"/>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48;p55">
              <a:extLst>
                <a:ext uri="{FF2B5EF4-FFF2-40B4-BE49-F238E27FC236}">
                  <a16:creationId xmlns:a16="http://schemas.microsoft.com/office/drawing/2014/main" id="{4F7DFF56-2D41-45AB-A275-8749F8FE7F3B}"/>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9;p55">
              <a:extLst>
                <a:ext uri="{FF2B5EF4-FFF2-40B4-BE49-F238E27FC236}">
                  <a16:creationId xmlns:a16="http://schemas.microsoft.com/office/drawing/2014/main" id="{8C2071FA-0A07-4F1D-8956-B297754DB0D6}"/>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0;p55">
              <a:extLst>
                <a:ext uri="{FF2B5EF4-FFF2-40B4-BE49-F238E27FC236}">
                  <a16:creationId xmlns:a16="http://schemas.microsoft.com/office/drawing/2014/main" id="{2DD2F4FA-850B-4882-B527-9EA3A4A94E33}"/>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1;p55">
              <a:extLst>
                <a:ext uri="{FF2B5EF4-FFF2-40B4-BE49-F238E27FC236}">
                  <a16:creationId xmlns:a16="http://schemas.microsoft.com/office/drawing/2014/main" id="{C6A0EFC1-194F-4B8D-B347-9D306658A768}"/>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52;p55">
              <a:extLst>
                <a:ext uri="{FF2B5EF4-FFF2-40B4-BE49-F238E27FC236}">
                  <a16:creationId xmlns:a16="http://schemas.microsoft.com/office/drawing/2014/main" id="{71536DAF-A069-4DBD-A23D-DF6D0FD851FA}"/>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53;p55">
              <a:extLst>
                <a:ext uri="{FF2B5EF4-FFF2-40B4-BE49-F238E27FC236}">
                  <a16:creationId xmlns:a16="http://schemas.microsoft.com/office/drawing/2014/main" id="{CBAC9A19-1033-4BB8-959D-631FA8FEBCF6}"/>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54;p55">
              <a:extLst>
                <a:ext uri="{FF2B5EF4-FFF2-40B4-BE49-F238E27FC236}">
                  <a16:creationId xmlns:a16="http://schemas.microsoft.com/office/drawing/2014/main" id="{D9D1D78D-876E-4F72-BEE4-C9C2C6AED94C}"/>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606A9FD5-EB80-4989-86EB-F83ECE939275}"/>
              </a:ext>
            </a:extLst>
          </p:cNvPr>
          <p:cNvSpPr/>
          <p:nvPr/>
        </p:nvSpPr>
        <p:spPr>
          <a:xfrm>
            <a:off x="616613" y="3876368"/>
            <a:ext cx="7816236"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expert does not know anything about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in particular, it cannot interpret them, as belonging to a different representation space. In fact, the expert is not even aware of the RB. </a:t>
            </a:r>
          </a:p>
        </p:txBody>
      </p:sp>
    </p:spTree>
    <p:extLst>
      <p:ext uri="{BB962C8B-B14F-4D97-AF65-F5344CB8AC3E}">
        <p14:creationId xmlns:p14="http://schemas.microsoft.com/office/powerpoint/2010/main" val="40321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624517"/>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93113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LEARNING AGENT</a:t>
            </a:r>
            <a:endParaRPr sz="2000" dirty="0">
              <a:solidFill>
                <a:srgbClr val="F3F3F3"/>
              </a:solidFill>
              <a:latin typeface="Teko"/>
              <a:ea typeface="Teko"/>
              <a:cs typeface="Teko"/>
              <a:sym typeface="Teko"/>
            </a:endParaRPr>
          </a:p>
        </p:txBody>
      </p:sp>
      <mc:AlternateContent xmlns:mc="http://schemas.openxmlformats.org/markup-compatibility/2006">
        <mc:Choice xmlns:a14="http://schemas.microsoft.com/office/drawing/2010/main"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34262" y="1320354"/>
                <a:ext cx="5137330" cy="1641475"/>
              </a:xfrm>
              <a:prstGeom prst="rect">
                <a:avLst/>
              </a:prstGeom>
            </p:spPr>
            <p:txBody>
              <a:bodyPr wrap="square">
                <a:spAutoFit/>
              </a:bodyPr>
              <a:lstStyle/>
              <a:p>
                <a:r>
                  <a:rPr lang="en-US" sz="1100" dirty="0">
                    <a:solidFill>
                      <a:schemeClr val="bg1"/>
                    </a:solidFill>
                    <a:latin typeface="Source Code Pro" panose="020B0604020202020204" charset="0"/>
                    <a:ea typeface="Source Code Pro" panose="020B0604020202020204" charset="0"/>
                  </a:rPr>
                  <a:t>Consider a learning agent defined on a MDP:</a:t>
                </a:r>
              </a:p>
              <a:p>
                <a:pPr/>
                <a14:m>
                  <m:oMathPara xmlns:m="http://schemas.openxmlformats.org/officeDocument/2006/math">
                    <m:oMathParaPr>
                      <m:jc m:val="centerGroup"/>
                    </m:oMathParaPr>
                    <m:oMath xmlns:m="http://schemas.openxmlformats.org/officeDocument/2006/math">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M</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S</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A</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oMath>
                  </m:oMathPara>
                </a14:m>
                <a:endParaRPr lang="en-US" sz="1100" dirty="0">
                  <a:solidFill>
                    <a:schemeClr val="bg1"/>
                  </a:solidFill>
                  <a:latin typeface="lmroman10-italic" panose="00000500000000000000" pitchFamily="50" charset="0"/>
                  <a:ea typeface="Source Code Pro" panose="020B0604020202020204" charset="0"/>
                </a:endParaRP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𝑇𝑟</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𝑅</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are unknown.</a:t>
                </a: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and </a:t>
                </a:r>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𝑒</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𝑒</m:t>
                        </m:r>
                      </m:sub>
                    </m:sSub>
                  </m:oMath>
                </a14:m>
                <a:r>
                  <a:rPr lang="en-US" sz="1100" dirty="0">
                    <a:solidFill>
                      <a:schemeClr val="bg1"/>
                    </a:solidFill>
                    <a:latin typeface="Source Code Pro" panose="020B0604020202020204" charset="0"/>
                    <a:ea typeface="Source Code Pro" panose="020B0604020202020204" charset="0"/>
                  </a:rPr>
                  <a:t> respectively may be completely different, at least, without any explicit mapping between them.</a:t>
                </a:r>
              </a:p>
              <a:p>
                <a:endParaRPr lang="en-US" sz="1100" dirty="0">
                  <a:solidFill>
                    <a:schemeClr val="bg1"/>
                  </a:solidFill>
                  <a:latin typeface="Source Code Pro" panose="020B0604020202020204" charset="0"/>
                  <a:ea typeface="Source Code Pro" panose="020B0604020202020204" charset="0"/>
                </a:endParaRPr>
              </a:p>
              <a:p>
                <a:r>
                  <a:rPr lang="en-US" sz="1100" dirty="0">
                    <a:solidFill>
                      <a:schemeClr val="bg1"/>
                    </a:solidFill>
                    <a:latin typeface="Source Code Pro" panose="020B0604020202020204" charset="0"/>
                    <a:ea typeface="Source Code Pro" panose="020B0604020202020204" charset="0"/>
                  </a:rPr>
                  <a:t>The learning agent is also equipped with the RB that encodes the behavior of the expert agent in performing the given task.</a:t>
                </a:r>
              </a:p>
            </p:txBody>
          </p:sp>
        </mc:Choice>
        <mc:Fallback>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34262" y="1320354"/>
                <a:ext cx="5137330" cy="1641475"/>
              </a:xfrm>
              <a:prstGeom prst="rect">
                <a:avLst/>
              </a:prstGeom>
              <a:blipFill>
                <a:blip r:embed="rId3"/>
                <a:stretch>
                  <a:fillRect r="-119" b="-7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Прямоугольник 3">
                <a:extLst>
                  <a:ext uri="{FF2B5EF4-FFF2-40B4-BE49-F238E27FC236}">
                    <a16:creationId xmlns:a16="http://schemas.microsoft.com/office/drawing/2014/main" id="{606A9FD5-EB80-4989-86EB-F83ECE939275}"/>
                  </a:ext>
                </a:extLst>
              </p:cNvPr>
              <p:cNvSpPr/>
              <p:nvPr/>
            </p:nvSpPr>
            <p:spPr>
              <a:xfrm>
                <a:off x="629417" y="3438423"/>
                <a:ext cx="7816236" cy="1509644"/>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system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𝑙</m:t>
                        </m:r>
                      </m:sub>
                      <m:sup>
                        <m:r>
                          <a:rPr lang="en-US" i="1">
                            <a:solidFill>
                              <a:schemeClr val="bg1"/>
                            </a:solidFill>
                            <a:latin typeface="Cambria Math" panose="02040503050406030204" pitchFamily="18" charset="0"/>
                          </a:rPr>
                          <m:t>𝑅𝐵</m:t>
                        </m:r>
                      </m:sup>
                    </m:sSubSup>
                  </m:oMath>
                </a14:m>
                <a:r>
                  <a:rPr lang="en-US" sz="1200" dirty="0">
                    <a:solidFill>
                      <a:schemeClr val="bg1"/>
                    </a:solidFill>
                    <a:latin typeface="Source Code Pro" panose="020B0604020202020204" charset="0"/>
                    <a:ea typeface="Source Code Pro" panose="020B0604020202020204" charset="0"/>
                  </a:rPr>
                  <a:t> can be used to learn an optimal policy driven by RB:</a:t>
                </a:r>
              </a:p>
              <a:p>
                <a:pPr algn="just"/>
                <a:endParaRPr lang="en-US" sz="1200" dirty="0">
                  <a:solidFill>
                    <a:schemeClr val="bg1"/>
                  </a:solidFill>
                  <a:latin typeface="Source Code Pro" panose="020B0604020202020204" charset="0"/>
                  <a:ea typeface="Source Code Pro" panose="020B0604020202020204" charset="0"/>
                </a:endParaRPr>
              </a:p>
              <a:p>
                <a:pPr algn="just"/>
                <a14:m>
                  <m:oMathPara xmlns:m="http://schemas.openxmlformats.org/officeDocument/2006/math">
                    <m:oMathParaPr>
                      <m:jc m:val="centerGroup"/>
                    </m:oMathParaPr>
                    <m:oMath xmlns:m="http://schemas.openxmlformats.org/officeDocument/2006/math">
                      <m:sSubSup>
                        <m:sSubSupPr>
                          <m:ctrlPr>
                            <a:rPr lang="en-US" sz="1800" i="1">
                              <a:solidFill>
                                <a:schemeClr val="bg1"/>
                              </a:solidFill>
                              <a:latin typeface="Cambria Math" panose="02040503050406030204" pitchFamily="18" charset="0"/>
                            </a:rPr>
                          </m:ctrlPr>
                        </m:sSubSup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up>
                          <m:r>
                            <m:rPr>
                              <m:nor/>
                            </m:rPr>
                            <a:rPr lang="en-US" sz="1800" i="0">
                              <a:solidFill>
                                <a:schemeClr val="bg1"/>
                              </a:solidFill>
                              <a:latin typeface="lmroman10-italic" panose="00000500000000000000" pitchFamily="50" charset="0"/>
                            </a:rPr>
                            <m:t>RB</m:t>
                          </m:r>
                        </m:sup>
                      </m:sSubSup>
                      <m:r>
                        <m:rPr>
                          <m:nor/>
                        </m:rPr>
                        <a:rPr lang="en-US" sz="1800" i="0">
                          <a:solidFill>
                            <a:schemeClr val="bg1"/>
                          </a:solidFill>
                          <a:latin typeface="lmroman10-italic" panose="00000500000000000000" pitchFamily="50" charset="0"/>
                        </a:rPr>
                        <m:t>=⟨</m:t>
                      </m:r>
                      <m:sSub>
                        <m:sSubPr>
                          <m:ctrlPr>
                            <a:rPr lang="en-US" sz="1800" i="1">
                              <a:solidFill>
                                <a:schemeClr val="bg1"/>
                              </a:solidFill>
                              <a:latin typeface="Cambria Math" panose="02040503050406030204" pitchFamily="18" charset="0"/>
                            </a:rPr>
                          </m:ctrlPr>
                        </m:sSub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Sub>
                      <m:r>
                        <m:rPr>
                          <m:nor/>
                        </m:rPr>
                        <a:rPr lang="en-US" sz="1800" i="0">
                          <a:solidFill>
                            <a:schemeClr val="bg1"/>
                          </a:solidFill>
                          <a:latin typeface="lmroman10-italic" panose="00000500000000000000" pitchFamily="50" charset="0"/>
                        </a:rPr>
                        <m:t>,</m:t>
                      </m:r>
                      <m:r>
                        <m:rPr>
                          <m:nor/>
                        </m:rPr>
                        <a:rPr lang="en-US" sz="1800" i="0">
                          <a:solidFill>
                            <a:schemeClr val="bg1"/>
                          </a:solidFill>
                          <a:latin typeface="lmroman10-italic" panose="00000500000000000000" pitchFamily="50" charset="0"/>
                        </a:rPr>
                        <m:t>RB</m:t>
                      </m:r>
                      <m:r>
                        <m:rPr>
                          <m:nor/>
                        </m:rPr>
                        <a:rPr lang="en-US" sz="1800" i="0">
                          <a:solidFill>
                            <a:schemeClr val="bg1"/>
                          </a:solidFill>
                          <a:latin typeface="lmroman10-italic" panose="00000500000000000000" pitchFamily="50" charset="0"/>
                        </a:rPr>
                        <m:t>⟩</m:t>
                      </m:r>
                    </m:oMath>
                  </m:oMathPara>
                </a14:m>
                <a:endParaRPr lang="en-US" sz="1800" dirty="0">
                  <a:solidFill>
                    <a:schemeClr val="bg1"/>
                  </a:solidFill>
                  <a:latin typeface="lmroman10-italic" panose="00000500000000000000" pitchFamily="50" charset="0"/>
                  <a:ea typeface="Source Code Pro" panose="020B0604020202020204" charset="0"/>
                </a:endParaRPr>
              </a:p>
              <a:p>
                <a:pPr algn="just"/>
                <a:endParaRPr lang="en-US" sz="1600" dirty="0">
                  <a:solidFill>
                    <a:schemeClr val="bg1"/>
                  </a:solidFill>
                  <a:latin typeface="lmroman10-italic" panose="00000500000000000000" pitchFamily="50"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In this way, the behavior of the learner agent imitates that of the expert, when considering the evolution at the RB level.</a:t>
                </a:r>
                <a:endParaRPr lang="en-US" sz="1200" dirty="0">
                  <a:latin typeface="Source Code Pro" panose="020B0604020202020204" charset="0"/>
                  <a:ea typeface="Source Code Pro" panose="020B0604020202020204" charset="0"/>
                </a:endParaRPr>
              </a:p>
            </p:txBody>
          </p:sp>
        </mc:Choice>
        <mc:Fallback>
          <p:sp>
            <p:nvSpPr>
              <p:cNvPr id="4" name="Прямоугольник 3">
                <a:extLst>
                  <a:ext uri="{FF2B5EF4-FFF2-40B4-BE49-F238E27FC236}">
                    <a16:creationId xmlns:a16="http://schemas.microsoft.com/office/drawing/2014/main" id="{606A9FD5-EB80-4989-86EB-F83ECE939275}"/>
                  </a:ext>
                </a:extLst>
              </p:cNvPr>
              <p:cNvSpPr>
                <a:spLocks noRot="1" noChangeAspect="1" noMove="1" noResize="1" noEditPoints="1" noAdjustHandles="1" noChangeArrowheads="1" noChangeShapeType="1" noTextEdit="1"/>
              </p:cNvSpPr>
              <p:nvPr/>
            </p:nvSpPr>
            <p:spPr>
              <a:xfrm>
                <a:off x="629417" y="3438423"/>
                <a:ext cx="7816236" cy="1509644"/>
              </a:xfrm>
              <a:prstGeom prst="rect">
                <a:avLst/>
              </a:prstGeom>
              <a:blipFill>
                <a:blip r:embed="rId4"/>
                <a:stretch>
                  <a:fillRect r="-78" b="-2419"/>
                </a:stretch>
              </a:blipFill>
            </p:spPr>
            <p:txBody>
              <a:bodyPr/>
              <a:lstStyle/>
              <a:p>
                <a:r>
                  <a:rPr lang="en-US">
                    <a:noFill/>
                  </a:rPr>
                  <a:t> </a:t>
                </a:r>
              </a:p>
            </p:txBody>
          </p:sp>
        </mc:Fallback>
      </mc:AlternateContent>
      <p:grpSp>
        <p:nvGrpSpPr>
          <p:cNvPr id="36" name="Google Shape;1114;p36">
            <a:extLst>
              <a:ext uri="{FF2B5EF4-FFF2-40B4-BE49-F238E27FC236}">
                <a16:creationId xmlns:a16="http://schemas.microsoft.com/office/drawing/2014/main" id="{6F8DA8E2-4394-474D-A126-34F1D0C52738}"/>
              </a:ext>
            </a:extLst>
          </p:cNvPr>
          <p:cNvGrpSpPr/>
          <p:nvPr/>
        </p:nvGrpSpPr>
        <p:grpSpPr>
          <a:xfrm>
            <a:off x="1548725" y="1328680"/>
            <a:ext cx="703105" cy="1184170"/>
            <a:chOff x="2250750" y="238125"/>
            <a:chExt cx="3098925" cy="5219200"/>
          </a:xfrm>
        </p:grpSpPr>
        <p:sp>
          <p:nvSpPr>
            <p:cNvPr id="37" name="Google Shape;1115;p36">
              <a:extLst>
                <a:ext uri="{FF2B5EF4-FFF2-40B4-BE49-F238E27FC236}">
                  <a16:creationId xmlns:a16="http://schemas.microsoft.com/office/drawing/2014/main" id="{6F07356E-C026-4AFA-8FB8-1E4416B15D4A}"/>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6;p36">
              <a:extLst>
                <a:ext uri="{FF2B5EF4-FFF2-40B4-BE49-F238E27FC236}">
                  <a16:creationId xmlns:a16="http://schemas.microsoft.com/office/drawing/2014/main" id="{98E8F2F3-AA93-40E0-84B5-491C4E3185FC}"/>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p36">
              <a:extLst>
                <a:ext uri="{FF2B5EF4-FFF2-40B4-BE49-F238E27FC236}">
                  <a16:creationId xmlns:a16="http://schemas.microsoft.com/office/drawing/2014/main" id="{6663B9E3-24C4-4551-96E0-157EE61B7ADD}"/>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8;p36">
              <a:extLst>
                <a:ext uri="{FF2B5EF4-FFF2-40B4-BE49-F238E27FC236}">
                  <a16:creationId xmlns:a16="http://schemas.microsoft.com/office/drawing/2014/main" id="{34FC5920-EEE0-4683-83B6-CC62A75D32C1}"/>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9;p36">
              <a:extLst>
                <a:ext uri="{FF2B5EF4-FFF2-40B4-BE49-F238E27FC236}">
                  <a16:creationId xmlns:a16="http://schemas.microsoft.com/office/drawing/2014/main" id="{88687288-3991-4713-BE73-2B2C40D4420D}"/>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0;p36">
              <a:extLst>
                <a:ext uri="{FF2B5EF4-FFF2-40B4-BE49-F238E27FC236}">
                  <a16:creationId xmlns:a16="http://schemas.microsoft.com/office/drawing/2014/main" id="{D1E634CC-0613-4FFC-ADFE-CCD5EF43305A}"/>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11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2" y="663045"/>
            <a:ext cx="6273220" cy="1393226"/>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299580" y="2007947"/>
            <a:ext cx="4898017" cy="1748480"/>
          </a:xfrm>
          <a:prstGeom prst="rect">
            <a:avLst/>
          </a:prstGeom>
        </p:spPr>
        <p:txBody>
          <a:bodyPr spcFirstLastPara="1" wrap="square" lIns="91425" tIns="91425" rIns="91425" bIns="91425" anchor="t" anchorCtr="0">
            <a:noAutofit/>
          </a:bodyPr>
          <a:lstStyle/>
          <a:p>
            <a:pPr marL="0" indent="0" algn="just">
              <a:spcBef>
                <a:spcPts val="1600"/>
              </a:spcBef>
              <a:spcAft>
                <a:spcPts val="1600"/>
              </a:spcAft>
            </a:pPr>
            <a:r>
              <a:rPr lang="en-US" sz="1200" dirty="0">
                <a:latin typeface="Source Code Pro" panose="020B0604020202020204" charset="0"/>
                <a:ea typeface="Source Code Pro" panose="020B0604020202020204" charset="0"/>
              </a:rPr>
              <a:t>Notice that the target DFA is unknown, even to the expert. As a result, the best we can hope for is to come up with a good approximation. For this reason, we search for a DFA that accepts all positive and no negative traces, according to T.</a:t>
            </a:r>
          </a:p>
          <a:p>
            <a:pPr marL="0" lvl="0" indent="0" algn="ctr" rtl="0">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sp>
        <p:nvSpPr>
          <p:cNvPr id="661" name="Google Shape;661;p30"/>
          <p:cNvSpPr txBox="1">
            <a:spLocks noGrp="1"/>
          </p:cNvSpPr>
          <p:nvPr>
            <p:ph type="title"/>
          </p:nvPr>
        </p:nvSpPr>
        <p:spPr>
          <a:xfrm>
            <a:off x="5460315" y="2539937"/>
            <a:ext cx="1439425"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SOLUTION</a:t>
            </a:r>
            <a:br>
              <a:rPr lang="es" dirty="0">
                <a:solidFill>
                  <a:srgbClr val="F3F3F3"/>
                </a:solidFill>
              </a:rPr>
            </a:br>
            <a:r>
              <a:rPr lang="es" dirty="0">
                <a:solidFill>
                  <a:srgbClr val="F3F3F3"/>
                </a:solidFill>
              </a:rPr>
              <a:t>METHOD</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core problem: extracting the DFA (or the formula) from the set T of (positive and negative) traces.</a:t>
            </a:r>
          </a:p>
        </p:txBody>
      </p:sp>
    </p:spTree>
    <p:extLst>
      <p:ext uri="{BB962C8B-B14F-4D97-AF65-F5344CB8AC3E}">
        <p14:creationId xmlns:p14="http://schemas.microsoft.com/office/powerpoint/2010/main" val="93736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441703" y="2491290"/>
            <a:ext cx="2797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GENERALIZATION</a:t>
            </a:r>
            <a:br>
              <a:rPr lang="en-US" dirty="0">
                <a:solidFill>
                  <a:srgbClr val="F3F3F3"/>
                </a:solidFill>
                <a:latin typeface="Teko"/>
                <a:ea typeface="Teko"/>
                <a:cs typeface="Teko"/>
                <a:sym typeface="Teko"/>
              </a:rPr>
            </a:br>
            <a:r>
              <a:rPr lang="en-US" dirty="0">
                <a:solidFill>
                  <a:srgbClr val="F3F3F3"/>
                </a:solidFill>
                <a:latin typeface="Teko"/>
                <a:ea typeface="Teko"/>
                <a:cs typeface="Teko"/>
                <a:sym typeface="Teko"/>
              </a:rPr>
              <a:t>OF TRACES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575109" y="1689190"/>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14</a:t>
            </a:fld>
            <a:endParaRPr/>
          </a:p>
        </p:txBody>
      </p:sp>
      <p:grpSp>
        <p:nvGrpSpPr>
          <p:cNvPr id="624" name="Google Shape;624;p28"/>
          <p:cNvGrpSpPr/>
          <p:nvPr/>
        </p:nvGrpSpPr>
        <p:grpSpPr>
          <a:xfrm>
            <a:off x="2775099" y="3001497"/>
            <a:ext cx="6368898" cy="1414474"/>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C9AF8725-D785-4DB1-838A-5348EF1D13B1}"/>
              </a:ext>
            </a:extLst>
          </p:cNvPr>
          <p:cNvSpPr/>
          <p:nvPr/>
        </p:nvSpPr>
        <p:spPr>
          <a:xfrm>
            <a:off x="3867826" y="1326413"/>
            <a:ext cx="5120700"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best generalization of DFA over traces T: </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accepts more traces than exactly the positive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possibly reject more than the negative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 some bias.</a:t>
            </a:r>
          </a:p>
        </p:txBody>
      </p:sp>
      <p:sp>
        <p:nvSpPr>
          <p:cNvPr id="5" name="Прямоугольник 4">
            <a:extLst>
              <a:ext uri="{FF2B5EF4-FFF2-40B4-BE49-F238E27FC236}">
                <a16:creationId xmlns:a16="http://schemas.microsoft.com/office/drawing/2014/main" id="{EA7558B3-B7AC-4603-A4A9-B0E804923034}"/>
              </a:ext>
            </a:extLst>
          </p:cNvPr>
          <p:cNvSpPr/>
          <p:nvPr/>
        </p:nvSpPr>
        <p:spPr>
          <a:xfrm>
            <a:off x="3867825" y="2608358"/>
            <a:ext cx="4885071" cy="1015663"/>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One reasonable approach is to check smaller DFAs (in terms of number of states) first:</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smaller DFAs are less selective;</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tends to accept more traces than those with a large number of states.</a:t>
            </a:r>
          </a:p>
        </p:txBody>
      </p:sp>
    </p:spTree>
    <p:extLst>
      <p:ext uri="{BB962C8B-B14F-4D97-AF65-F5344CB8AC3E}">
        <p14:creationId xmlns:p14="http://schemas.microsoft.com/office/powerpoint/2010/main" val="19173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3" y="663044"/>
            <a:ext cx="6637363" cy="1474099"/>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15</a:t>
            </a:fld>
            <a:endParaRPr/>
          </a:p>
        </p:txBody>
      </p:sp>
      <p:sp>
        <p:nvSpPr>
          <p:cNvPr id="661" name="Google Shape;661;p30"/>
          <p:cNvSpPr txBox="1">
            <a:spLocks noGrp="1"/>
          </p:cNvSpPr>
          <p:nvPr>
            <p:ph type="title"/>
          </p:nvPr>
        </p:nvSpPr>
        <p:spPr>
          <a:xfrm>
            <a:off x="5672905" y="2727950"/>
            <a:ext cx="1599704"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EXTRACTING DFA</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306397" y="2008237"/>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Several approaches exist for extracting a DFA from a set of labelled traces. In our case, any is a reasonable candidate. For simplicity, we have selected L*(</a:t>
            </a:r>
            <a:r>
              <a:rPr lang="en-US" sz="1200" dirty="0" err="1">
                <a:solidFill>
                  <a:schemeClr val="bg1"/>
                </a:solidFill>
                <a:latin typeface="Source Code Pro" panose="020B0604020202020204" charset="0"/>
                <a:ea typeface="Source Code Pro" panose="020B0604020202020204" charset="0"/>
              </a:rPr>
              <a:t>Angluin</a:t>
            </a:r>
            <a:r>
              <a:rPr lang="en-US" sz="1200" dirty="0">
                <a:solidFill>
                  <a:schemeClr val="bg1"/>
                </a:solidFill>
                <a:latin typeface="Source Code Pro" panose="020B0604020202020204" charset="0"/>
                <a:ea typeface="Source Code Pro" panose="020B0604020202020204" charset="0"/>
              </a:rPr>
              <a:t> 1987). </a:t>
            </a:r>
          </a:p>
          <a:p>
            <a:pPr algn="just"/>
            <a:endParaRPr lang="en-US" sz="1200" dirty="0">
              <a:solidFill>
                <a:schemeClr val="bg1"/>
              </a:solidFill>
              <a:latin typeface="Source Code Pro" panose="020B0604020202020204"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Why:</a:t>
            </a:r>
          </a:p>
        </p:txBody>
      </p:sp>
      <p:sp>
        <p:nvSpPr>
          <p:cNvPr id="3" name="Прямоугольник 2">
            <a:extLst>
              <a:ext uri="{FF2B5EF4-FFF2-40B4-BE49-F238E27FC236}">
                <a16:creationId xmlns:a16="http://schemas.microsoft.com/office/drawing/2014/main" id="{F4739CE7-9792-4D2B-A5F8-62EF59486BE4}"/>
              </a:ext>
            </a:extLst>
          </p:cNvPr>
          <p:cNvSpPr/>
          <p:nvPr/>
        </p:nvSpPr>
        <p:spPr>
          <a:xfrm>
            <a:off x="299580" y="2610269"/>
            <a:ext cx="4877614"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Firstly, the algorithm returns a DFA (not a formula) that can be used as-is when executing the RB.</a:t>
            </a:r>
          </a:p>
        </p:txBody>
      </p:sp>
      <p:sp>
        <p:nvSpPr>
          <p:cNvPr id="4" name="Прямоугольник 3">
            <a:extLst>
              <a:ext uri="{FF2B5EF4-FFF2-40B4-BE49-F238E27FC236}">
                <a16:creationId xmlns:a16="http://schemas.microsoft.com/office/drawing/2014/main" id="{D20872AB-FA5D-4DD6-AA22-C6ED35721A74}"/>
              </a:ext>
            </a:extLst>
          </p:cNvPr>
          <p:cNvSpPr/>
          <p:nvPr/>
        </p:nvSpPr>
        <p:spPr>
          <a:xfrm>
            <a:off x="299579" y="3223179"/>
            <a:ext cx="4877614" cy="830997"/>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Secondly, the algorithm produces increasingly larger DFAs, thus satisfying the generalization requirement discussed above – though it is not guaranteed to return the minimal DFA.</a:t>
            </a:r>
          </a:p>
        </p:txBody>
      </p:sp>
      <p:sp>
        <p:nvSpPr>
          <p:cNvPr id="5" name="Прямоугольник 4">
            <a:extLst>
              <a:ext uri="{FF2B5EF4-FFF2-40B4-BE49-F238E27FC236}">
                <a16:creationId xmlns:a16="http://schemas.microsoft.com/office/drawing/2014/main" id="{486519E7-3F27-40B7-82FE-C19D23EA6DC3}"/>
              </a:ext>
            </a:extLst>
          </p:cNvPr>
          <p:cNvSpPr/>
          <p:nvPr/>
        </p:nvSpPr>
        <p:spPr>
          <a:xfrm>
            <a:off x="299579" y="4020755"/>
            <a:ext cx="4877613"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Thirdly, the technique has been implemented in a reliable software framework, </a:t>
            </a:r>
            <a:r>
              <a:rPr lang="en-US" sz="1200" dirty="0" err="1">
                <a:solidFill>
                  <a:schemeClr val="bg1"/>
                </a:solidFill>
                <a:latin typeface="Source Code Pro" panose="020B0604020202020204" charset="0"/>
                <a:ea typeface="Source Code Pro" panose="020B0604020202020204" charset="0"/>
              </a:rPr>
              <a:t>LearnLib</a:t>
            </a:r>
            <a:r>
              <a:rPr lang="en-US" sz="1200" dirty="0">
                <a:solidFill>
                  <a:schemeClr val="bg1"/>
                </a:solidFill>
                <a:latin typeface="Source Code Pro" panose="020B0604020202020204" charset="0"/>
                <a:ea typeface="Source Code Pro" panose="020B0604020202020204" charset="0"/>
              </a:rPr>
              <a:t>, actively tested and maintained.</a:t>
            </a:r>
          </a:p>
        </p:txBody>
      </p:sp>
    </p:spTree>
    <p:extLst>
      <p:ext uri="{BB962C8B-B14F-4D97-AF65-F5344CB8AC3E}">
        <p14:creationId xmlns:p14="http://schemas.microsoft.com/office/powerpoint/2010/main" val="22592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18226993">
            <a:off x="4812105" y="3666163"/>
            <a:ext cx="2941382" cy="2591318"/>
          </a:xfrm>
          <a:prstGeom prst="rect">
            <a:avLst/>
          </a:prstGeom>
          <a:noFill/>
          <a:ln>
            <a:noFill/>
          </a:ln>
        </p:spPr>
      </p:pic>
      <p:sp>
        <p:nvSpPr>
          <p:cNvPr id="1751" name="Google Shape;1751;p43"/>
          <p:cNvSpPr txBox="1"/>
          <p:nvPr/>
        </p:nvSpPr>
        <p:spPr>
          <a:xfrm>
            <a:off x="809114" y="2019907"/>
            <a:ext cx="102805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2" name="Google Shape;1752;p43"/>
          <p:cNvSpPr txBox="1"/>
          <p:nvPr/>
        </p:nvSpPr>
        <p:spPr>
          <a:xfrm>
            <a:off x="261570" y="2359470"/>
            <a:ext cx="2123137" cy="4692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membership query (“is this a positive trace?”) and equivalence query (“is this the target formula/automaton?”)</a:t>
            </a:r>
            <a:endParaRPr lang="ru-RU" sz="1050" dirty="0">
              <a:solidFill>
                <a:schemeClr val="bg1"/>
              </a:solidFill>
              <a:latin typeface="Source Code Pro" panose="020B0604020202020204" charset="0"/>
              <a:ea typeface="Source Code Pro" panose="020B0604020202020204" charset="0"/>
            </a:endParaRPr>
          </a:p>
        </p:txBody>
      </p:sp>
      <p:sp>
        <p:nvSpPr>
          <p:cNvPr id="1753" name="Google Shape;1753;p43"/>
          <p:cNvSpPr txBox="1"/>
          <p:nvPr/>
        </p:nvSpPr>
        <p:spPr>
          <a:xfrm>
            <a:off x="2977629" y="1492994"/>
            <a:ext cx="91419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EXPERT</a:t>
            </a:r>
            <a:endParaRPr sz="2400" dirty="0">
              <a:solidFill>
                <a:schemeClr val="lt1"/>
              </a:solidFill>
              <a:latin typeface="Teko"/>
              <a:ea typeface="Teko"/>
              <a:cs typeface="Teko"/>
              <a:sym typeface="Teko"/>
            </a:endParaRPr>
          </a:p>
        </p:txBody>
      </p:sp>
      <p:sp>
        <p:nvSpPr>
          <p:cNvPr id="1754" name="Google Shape;1754;p43"/>
          <p:cNvSpPr txBox="1"/>
          <p:nvPr/>
        </p:nvSpPr>
        <p:spPr>
          <a:xfrm>
            <a:off x="2739218" y="2045000"/>
            <a:ext cx="1486500" cy="5448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answers: “yes”, “no”, “yes/no”</a:t>
            </a:r>
          </a:p>
          <a:p>
            <a:pPr marL="0" lvl="0" indent="0" algn="r" rtl="0">
              <a:spcBef>
                <a:spcPts val="1600"/>
              </a:spcBef>
              <a:spcAft>
                <a:spcPts val="0"/>
              </a:spcAft>
              <a:buNone/>
            </a:pP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700593" y="1508117"/>
            <a:ext cx="1029536" cy="286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6" name="Google Shape;1756;p43"/>
          <p:cNvSpPr txBox="1"/>
          <p:nvPr/>
        </p:nvSpPr>
        <p:spPr>
          <a:xfrm>
            <a:off x="4377311" y="2023323"/>
            <a:ext cx="1676100" cy="5448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solidFill>
                  <a:schemeClr val="bg1"/>
                </a:solidFill>
                <a:latin typeface="Source Code Pro" panose="020B0604020202020204" charset="0"/>
                <a:ea typeface="Source Code Pro" panose="020B0604020202020204" charset="0"/>
              </a:rPr>
              <a:t>uses membership queries to produce a candidate DFA</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p:txBody>
      </p:sp>
      <p:sp>
        <p:nvSpPr>
          <p:cNvPr id="1757" name="Google Shape;1757;p43"/>
          <p:cNvSpPr txBox="1"/>
          <p:nvPr/>
        </p:nvSpPr>
        <p:spPr>
          <a:xfrm>
            <a:off x="6582014" y="2071977"/>
            <a:ext cx="1166446"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 TO EXPERT</a:t>
            </a:r>
            <a:endParaRPr sz="2400" dirty="0">
              <a:solidFill>
                <a:schemeClr val="lt1"/>
              </a:solidFill>
              <a:latin typeface="Teko"/>
              <a:ea typeface="Teko"/>
              <a:cs typeface="Teko"/>
              <a:sym typeface="Teko"/>
            </a:endParaRPr>
          </a:p>
        </p:txBody>
      </p:sp>
      <p:sp>
        <p:nvSpPr>
          <p:cNvPr id="1758" name="Google Shape;1758;p43"/>
          <p:cNvSpPr txBox="1"/>
          <p:nvPr/>
        </p:nvSpPr>
        <p:spPr>
          <a:xfrm>
            <a:off x="6435900" y="2806035"/>
            <a:ext cx="1486500" cy="573600"/>
          </a:xfrm>
          <a:prstGeom prst="rect">
            <a:avLst/>
          </a:prstGeom>
          <a:noFill/>
          <a:ln>
            <a:noFill/>
          </a:ln>
        </p:spPr>
        <p:txBody>
          <a:bodyPr spcFirstLastPara="1" wrap="square" lIns="91425" tIns="91425" rIns="91425" bIns="91425" anchor="t" anchorCtr="0">
            <a:noAutofit/>
          </a:bodyPr>
          <a:lstStyle/>
          <a:p>
            <a:pPr lvl="0" algn="ctr"/>
            <a:r>
              <a:rPr lang="en-US" sz="1050" dirty="0">
                <a:solidFill>
                  <a:schemeClr val="bg1"/>
                </a:solidFill>
                <a:latin typeface="Source Code Pro" panose="020B0604020202020204" charset="0"/>
                <a:ea typeface="Source Code Pro" panose="020B0604020202020204" charset="0"/>
              </a:rPr>
              <a:t>“Is this DFA a target one?”</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a:p>
            <a:pPr marL="0" lvl="0" indent="0" algn="l" rtl="0">
              <a:spcBef>
                <a:spcPts val="1600"/>
              </a:spcBef>
              <a:spcAft>
                <a:spcPts val="1600"/>
              </a:spcAft>
              <a:buNone/>
            </a:pP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rgbClr val="F3F3F3"/>
                </a:solidFill>
              </a:rPr>
              <a:t>L* ALGORITHM</a:t>
            </a:r>
            <a:endParaRPr sz="2800" dirty="0">
              <a:solidFill>
                <a:srgbClr val="F3F3F3"/>
              </a:solidFill>
            </a:endParaRPr>
          </a:p>
        </p:txBody>
      </p:sp>
      <p:sp>
        <p:nvSpPr>
          <p:cNvPr id="1761" name="Google Shape;1761;p43"/>
          <p:cNvSpPr/>
          <p:nvPr/>
        </p:nvSpPr>
        <p:spPr>
          <a:xfrm>
            <a:off x="-10998" y="1298761"/>
            <a:ext cx="9144074" cy="578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1250740" y="19530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3"/>
          <p:cNvSpPr/>
          <p:nvPr/>
        </p:nvSpPr>
        <p:spPr>
          <a:xfrm>
            <a:off x="3409878" y="1387210"/>
            <a:ext cx="145181" cy="125498"/>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3"/>
          <p:cNvSpPr/>
          <p:nvPr/>
        </p:nvSpPr>
        <p:spPr>
          <a:xfrm>
            <a:off x="5142771" y="1387210"/>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3"/>
          <p:cNvSpPr/>
          <p:nvPr/>
        </p:nvSpPr>
        <p:spPr>
          <a:xfrm>
            <a:off x="6685153" y="1953045"/>
            <a:ext cx="144800" cy="125911"/>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Прямоугольник 1">
            <a:extLst>
              <a:ext uri="{FF2B5EF4-FFF2-40B4-BE49-F238E27FC236}">
                <a16:creationId xmlns:a16="http://schemas.microsoft.com/office/drawing/2014/main" id="{A196658B-C44D-467F-92E2-40438BC51293}"/>
              </a:ext>
            </a:extLst>
          </p:cNvPr>
          <p:cNvSpPr/>
          <p:nvPr/>
        </p:nvSpPr>
        <p:spPr>
          <a:xfrm>
            <a:off x="7406521" y="3452916"/>
            <a:ext cx="649537" cy="276999"/>
          </a:xfrm>
          <a:prstGeom prst="rect">
            <a:avLst/>
          </a:prstGeom>
        </p:spPr>
        <p:txBody>
          <a:bodyPr wrap="none">
            <a:spAutoFit/>
          </a:bodyPr>
          <a:lstStyle/>
          <a:p>
            <a:r>
              <a:rPr lang="en-US" sz="1200">
                <a:solidFill>
                  <a:schemeClr val="bg1"/>
                </a:solidFill>
                <a:latin typeface="Source Code Pro" panose="020B0604020202020204" charset="0"/>
                <a:ea typeface="Source Code Pro" panose="020B0604020202020204" charset="0"/>
              </a:rPr>
              <a:t>“yes”</a:t>
            </a:r>
            <a:endParaRPr lang="ru-RU" sz="1200" dirty="0"/>
          </a:p>
        </p:txBody>
      </p:sp>
      <p:sp>
        <p:nvSpPr>
          <p:cNvPr id="3" name="Прямоугольник 2">
            <a:extLst>
              <a:ext uri="{FF2B5EF4-FFF2-40B4-BE49-F238E27FC236}">
                <a16:creationId xmlns:a16="http://schemas.microsoft.com/office/drawing/2014/main" id="{FA3D7FF4-5FD0-47C7-B3F7-14C0FE9CB7EB}"/>
              </a:ext>
            </a:extLst>
          </p:cNvPr>
          <p:cNvSpPr/>
          <p:nvPr/>
        </p:nvSpPr>
        <p:spPr>
          <a:xfrm>
            <a:off x="5377723" y="3162990"/>
            <a:ext cx="556563"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“no”</a:t>
            </a:r>
            <a:endParaRPr lang="ru-RU" sz="1200" dirty="0"/>
          </a:p>
        </p:txBody>
      </p:sp>
      <p:sp>
        <p:nvSpPr>
          <p:cNvPr id="4" name="Прямоугольник 3">
            <a:extLst>
              <a:ext uri="{FF2B5EF4-FFF2-40B4-BE49-F238E27FC236}">
                <a16:creationId xmlns:a16="http://schemas.microsoft.com/office/drawing/2014/main" id="{6E7DFC12-2C23-44EC-990E-D1EED23B71C0}"/>
              </a:ext>
            </a:extLst>
          </p:cNvPr>
          <p:cNvSpPr/>
          <p:nvPr/>
        </p:nvSpPr>
        <p:spPr>
          <a:xfrm>
            <a:off x="2672474" y="3112977"/>
            <a:ext cx="2028119" cy="253916"/>
          </a:xfrm>
          <a:prstGeom prst="rect">
            <a:avLst/>
          </a:prstGeom>
        </p:spPr>
        <p:txBody>
          <a:bodyPr wrap="none">
            <a:spAutoFit/>
          </a:bodyPr>
          <a:lstStyle/>
          <a:p>
            <a:r>
              <a:rPr lang="en-US" sz="1050" dirty="0">
                <a:solidFill>
                  <a:schemeClr val="bg1"/>
                </a:solidFill>
                <a:latin typeface="Source Code Pro" panose="020B0604020202020204" charset="0"/>
                <a:ea typeface="Source Code Pro" panose="020B0604020202020204" charset="0"/>
              </a:rPr>
              <a:t>Create a counterexample</a:t>
            </a:r>
            <a:endParaRPr lang="ru-RU" sz="1050" dirty="0"/>
          </a:p>
        </p:txBody>
      </p:sp>
      <p:sp>
        <p:nvSpPr>
          <p:cNvPr id="21" name="Прямоугольник 20">
            <a:extLst>
              <a:ext uri="{FF2B5EF4-FFF2-40B4-BE49-F238E27FC236}">
                <a16:creationId xmlns:a16="http://schemas.microsoft.com/office/drawing/2014/main" id="{D2C6489B-F711-4817-AE47-A24D87E258A0}"/>
              </a:ext>
            </a:extLst>
          </p:cNvPr>
          <p:cNvSpPr/>
          <p:nvPr/>
        </p:nvSpPr>
        <p:spPr>
          <a:xfrm>
            <a:off x="7516491" y="3946207"/>
            <a:ext cx="1300356"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is ready</a:t>
            </a:r>
            <a:endParaRPr lang="ru-RU" sz="1200" dirty="0"/>
          </a:p>
        </p:txBody>
      </p:sp>
      <p:cxnSp>
        <p:nvCxnSpPr>
          <p:cNvPr id="6" name="Соединитель: изогнутый 5">
            <a:extLst>
              <a:ext uri="{FF2B5EF4-FFF2-40B4-BE49-F238E27FC236}">
                <a16:creationId xmlns:a16="http://schemas.microsoft.com/office/drawing/2014/main" id="{3A742331-9278-402F-84D3-0ED5F695C65F}"/>
              </a:ext>
            </a:extLst>
          </p:cNvPr>
          <p:cNvCxnSpPr>
            <a:cxnSpLocks/>
            <a:stCxn id="1758" idx="2"/>
          </p:cNvCxnSpPr>
          <p:nvPr/>
        </p:nvCxnSpPr>
        <p:spPr>
          <a:xfrm rot="16200000" flipH="1">
            <a:off x="7186945" y="3371839"/>
            <a:ext cx="211782" cy="227373"/>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Соединитель: изогнутый 26">
            <a:extLst>
              <a:ext uri="{FF2B5EF4-FFF2-40B4-BE49-F238E27FC236}">
                <a16:creationId xmlns:a16="http://schemas.microsoft.com/office/drawing/2014/main" id="{C8EA0BDD-6DC1-4656-9F65-9722076B3086}"/>
              </a:ext>
            </a:extLst>
          </p:cNvPr>
          <p:cNvCxnSpPr>
            <a:cxnSpLocks/>
            <a:stCxn id="2" idx="2"/>
            <a:endCxn id="21" idx="0"/>
          </p:cNvCxnSpPr>
          <p:nvPr/>
        </p:nvCxnSpPr>
        <p:spPr>
          <a:xfrm rot="16200000" flipH="1">
            <a:off x="7840833" y="3620371"/>
            <a:ext cx="216292" cy="435379"/>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Соединитель: изогнутый 29">
            <a:extLst>
              <a:ext uri="{FF2B5EF4-FFF2-40B4-BE49-F238E27FC236}">
                <a16:creationId xmlns:a16="http://schemas.microsoft.com/office/drawing/2014/main" id="{3E49EEAE-C929-4B7E-BACD-62E3E475DF0F}"/>
              </a:ext>
            </a:extLst>
          </p:cNvPr>
          <p:cNvCxnSpPr>
            <a:cxnSpLocks/>
            <a:stCxn id="1758" idx="1"/>
            <a:endCxn id="3" idx="3"/>
          </p:cNvCxnSpPr>
          <p:nvPr/>
        </p:nvCxnSpPr>
        <p:spPr>
          <a:xfrm rot="10800000" flipV="1">
            <a:off x="5934286" y="3092834"/>
            <a:ext cx="501614" cy="2086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Соединитель: изогнутый 34">
            <a:extLst>
              <a:ext uri="{FF2B5EF4-FFF2-40B4-BE49-F238E27FC236}">
                <a16:creationId xmlns:a16="http://schemas.microsoft.com/office/drawing/2014/main" id="{CDE40C29-8F58-42EC-A403-7F4F4769D2C4}"/>
              </a:ext>
            </a:extLst>
          </p:cNvPr>
          <p:cNvCxnSpPr>
            <a:cxnSpLocks/>
            <a:stCxn id="3" idx="1"/>
            <a:endCxn id="4" idx="3"/>
          </p:cNvCxnSpPr>
          <p:nvPr/>
        </p:nvCxnSpPr>
        <p:spPr>
          <a:xfrm rot="10800000">
            <a:off x="4700593" y="3239936"/>
            <a:ext cx="677130" cy="615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Соединитель: изогнутый 37">
            <a:extLst>
              <a:ext uri="{FF2B5EF4-FFF2-40B4-BE49-F238E27FC236}">
                <a16:creationId xmlns:a16="http://schemas.microsoft.com/office/drawing/2014/main" id="{E2E0035C-5646-4046-928C-89AD538D62E7}"/>
              </a:ext>
            </a:extLst>
          </p:cNvPr>
          <p:cNvCxnSpPr>
            <a:cxnSpLocks/>
            <a:stCxn id="4" idx="0"/>
            <a:endCxn id="1752" idx="3"/>
          </p:cNvCxnSpPr>
          <p:nvPr/>
        </p:nvCxnSpPr>
        <p:spPr>
          <a:xfrm rot="16200000" flipV="1">
            <a:off x="2776168" y="2202610"/>
            <a:ext cx="518907" cy="1301827"/>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24">
            <a:extLst>
              <a:ext uri="{FF2B5EF4-FFF2-40B4-BE49-F238E27FC236}">
                <a16:creationId xmlns:a16="http://schemas.microsoft.com/office/drawing/2014/main" id="{637A0739-78A7-4A29-B44F-C059E28280CA}"/>
              </a:ext>
            </a:extLst>
          </p:cNvPr>
          <p:cNvSpPr/>
          <p:nvPr/>
        </p:nvSpPr>
        <p:spPr>
          <a:xfrm>
            <a:off x="130680" y="3728372"/>
            <a:ext cx="5803606"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algorithm is shown to terminate and find the target DFA in polynomial time wrt both the size of the minimal DFA equivalent to the target DFA and the maximum length of any returned counterexample </a:t>
            </a:r>
            <a:endParaRPr lang="ru-RU" sz="1200" dirty="0">
              <a:solidFill>
                <a:schemeClr val="bg1"/>
              </a:solidFill>
              <a:latin typeface="Source Code Pro" panose="020B0604020202020204" charset="0"/>
              <a:ea typeface="Source Code Pro" panose="020B0604020202020204" charset="0"/>
            </a:endParaRPr>
          </a:p>
        </p:txBody>
      </p:sp>
      <p:sp>
        <p:nvSpPr>
          <p:cNvPr id="48" name="Google Shape;7497;p57">
            <a:extLst>
              <a:ext uri="{FF2B5EF4-FFF2-40B4-BE49-F238E27FC236}">
                <a16:creationId xmlns:a16="http://schemas.microsoft.com/office/drawing/2014/main" id="{469BC4F5-00D9-41FD-B801-C7FCEF61D20B}"/>
              </a:ext>
            </a:extLst>
          </p:cNvPr>
          <p:cNvSpPr/>
          <p:nvPr/>
        </p:nvSpPr>
        <p:spPr>
          <a:xfrm>
            <a:off x="8738991" y="379667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2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62"/>
                                        </p:tgtEl>
                                        <p:attrNameLst>
                                          <p:attrName>style.visibility</p:attrName>
                                        </p:attrNameLst>
                                      </p:cBhvr>
                                      <p:to>
                                        <p:strVal val="visible"/>
                                      </p:to>
                                    </p:set>
                                    <p:animEffect transition="in" filter="barn(inVertical)">
                                      <p:cBhvr>
                                        <p:cTn id="7" dur="500"/>
                                        <p:tgtEl>
                                          <p:spTgt spid="17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51"/>
                                        </p:tgtEl>
                                        <p:attrNameLst>
                                          <p:attrName>style.visibility</p:attrName>
                                        </p:attrNameLst>
                                      </p:cBhvr>
                                      <p:to>
                                        <p:strVal val="visible"/>
                                      </p:to>
                                    </p:set>
                                    <p:animEffect transition="in" filter="barn(inVertical)">
                                      <p:cBhvr>
                                        <p:cTn id="10" dur="500"/>
                                        <p:tgtEl>
                                          <p:spTgt spid="175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52"/>
                                        </p:tgtEl>
                                        <p:attrNameLst>
                                          <p:attrName>style.visibility</p:attrName>
                                        </p:attrNameLst>
                                      </p:cBhvr>
                                      <p:to>
                                        <p:strVal val="visible"/>
                                      </p:to>
                                    </p:set>
                                    <p:animEffect transition="in" filter="barn(inVertical)">
                                      <p:cBhvr>
                                        <p:cTn id="13" dur="500"/>
                                        <p:tgtEl>
                                          <p:spTgt spid="175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63"/>
                                        </p:tgtEl>
                                        <p:attrNameLst>
                                          <p:attrName>style.visibility</p:attrName>
                                        </p:attrNameLst>
                                      </p:cBhvr>
                                      <p:to>
                                        <p:strVal val="visible"/>
                                      </p:to>
                                    </p:set>
                                    <p:animEffect transition="in" filter="barn(inVertical)">
                                      <p:cBhvr>
                                        <p:cTn id="18" dur="500"/>
                                        <p:tgtEl>
                                          <p:spTgt spid="176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53"/>
                                        </p:tgtEl>
                                        <p:attrNameLst>
                                          <p:attrName>style.visibility</p:attrName>
                                        </p:attrNameLst>
                                      </p:cBhvr>
                                      <p:to>
                                        <p:strVal val="visible"/>
                                      </p:to>
                                    </p:set>
                                    <p:animEffect transition="in" filter="barn(inVertical)">
                                      <p:cBhvr>
                                        <p:cTn id="21" dur="500"/>
                                        <p:tgtEl>
                                          <p:spTgt spid="175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54"/>
                                        </p:tgtEl>
                                        <p:attrNameLst>
                                          <p:attrName>style.visibility</p:attrName>
                                        </p:attrNameLst>
                                      </p:cBhvr>
                                      <p:to>
                                        <p:strVal val="visible"/>
                                      </p:to>
                                    </p:set>
                                    <p:animEffect transition="in" filter="barn(inVertical)">
                                      <p:cBhvr>
                                        <p:cTn id="24" dur="500"/>
                                        <p:tgtEl>
                                          <p:spTgt spid="175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64"/>
                                        </p:tgtEl>
                                        <p:attrNameLst>
                                          <p:attrName>style.visibility</p:attrName>
                                        </p:attrNameLst>
                                      </p:cBhvr>
                                      <p:to>
                                        <p:strVal val="visible"/>
                                      </p:to>
                                    </p:set>
                                    <p:animEffect transition="in" filter="barn(inVertical)">
                                      <p:cBhvr>
                                        <p:cTn id="29" dur="500"/>
                                        <p:tgtEl>
                                          <p:spTgt spid="176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55"/>
                                        </p:tgtEl>
                                        <p:attrNameLst>
                                          <p:attrName>style.visibility</p:attrName>
                                        </p:attrNameLst>
                                      </p:cBhvr>
                                      <p:to>
                                        <p:strVal val="visible"/>
                                      </p:to>
                                    </p:set>
                                    <p:animEffect transition="in" filter="barn(inVertical)">
                                      <p:cBhvr>
                                        <p:cTn id="32" dur="500"/>
                                        <p:tgtEl>
                                          <p:spTgt spid="175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56"/>
                                        </p:tgtEl>
                                        <p:attrNameLst>
                                          <p:attrName>style.visibility</p:attrName>
                                        </p:attrNameLst>
                                      </p:cBhvr>
                                      <p:to>
                                        <p:strVal val="visible"/>
                                      </p:to>
                                    </p:set>
                                    <p:animEffect transition="in" filter="barn(inVertical)">
                                      <p:cBhvr>
                                        <p:cTn id="35" dur="500"/>
                                        <p:tgtEl>
                                          <p:spTgt spid="17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765"/>
                                        </p:tgtEl>
                                        <p:attrNameLst>
                                          <p:attrName>style.visibility</p:attrName>
                                        </p:attrNameLst>
                                      </p:cBhvr>
                                      <p:to>
                                        <p:strVal val="visible"/>
                                      </p:to>
                                    </p:set>
                                    <p:animEffect transition="in" filter="barn(inVertical)">
                                      <p:cBhvr>
                                        <p:cTn id="40" dur="500"/>
                                        <p:tgtEl>
                                          <p:spTgt spid="176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57"/>
                                        </p:tgtEl>
                                        <p:attrNameLst>
                                          <p:attrName>style.visibility</p:attrName>
                                        </p:attrNameLst>
                                      </p:cBhvr>
                                      <p:to>
                                        <p:strVal val="visible"/>
                                      </p:to>
                                    </p:set>
                                    <p:animEffect transition="in" filter="barn(inVertical)">
                                      <p:cBhvr>
                                        <p:cTn id="43" dur="500"/>
                                        <p:tgtEl>
                                          <p:spTgt spid="175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58"/>
                                        </p:tgtEl>
                                        <p:attrNameLst>
                                          <p:attrName>style.visibility</p:attrName>
                                        </p:attrNameLst>
                                      </p:cBhvr>
                                      <p:to>
                                        <p:strVal val="visible"/>
                                      </p:to>
                                    </p:set>
                                    <p:animEffect transition="in" filter="barn(inVertical)">
                                      <p:cBhvr>
                                        <p:cTn id="46" dur="500"/>
                                        <p:tgtEl>
                                          <p:spTgt spid="175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par>
                                <p:cTn id="55" presetID="16" presetClass="entr" presetSubtype="21"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inVertical)">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arn(inVertical)">
                                      <p:cBhvr>
                                        <p:cTn id="68" dur="500"/>
                                        <p:tgtEl>
                                          <p:spTgt spid="3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par>
                                <p:cTn id="72" presetID="16" presetClass="entr" presetSubtype="21"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barn(inVertical)">
                                      <p:cBhvr>
                                        <p:cTn id="74" dur="500"/>
                                        <p:tgtEl>
                                          <p:spTgt spid="3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arn(inVertical)">
                                      <p:cBhvr>
                                        <p:cTn id="77" dur="500"/>
                                        <p:tgtEl>
                                          <p:spTgt spid="4"/>
                                        </p:tgtEl>
                                      </p:cBhvr>
                                    </p:animEffect>
                                  </p:childTnLst>
                                </p:cTn>
                              </p:par>
                              <p:par>
                                <p:cTn id="78" presetID="16" presetClass="entr" presetSubtype="21"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arn(inVertical)">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 grpId="0"/>
      <p:bldP spid="1752" grpId="0"/>
      <p:bldP spid="1753" grpId="0"/>
      <p:bldP spid="1754" grpId="0"/>
      <p:bldP spid="1755" grpId="0"/>
      <p:bldP spid="1756" grpId="0"/>
      <p:bldP spid="1757" grpId="0"/>
      <p:bldP spid="1758" grpId="0"/>
      <p:bldP spid="1762" grpId="0" animBg="1"/>
      <p:bldP spid="1763" grpId="0" animBg="1"/>
      <p:bldP spid="1764" grpId="0" animBg="1"/>
      <p:bldP spid="1765" grpId="0" animBg="1"/>
      <p:bldP spid="2" grpId="0"/>
      <p:bldP spid="3" grpId="0"/>
      <p:bldP spid="4" grpId="0"/>
      <p:bldP spid="21" grpId="0"/>
      <p:bldP spid="25" grpId="0"/>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146186" y="1095153"/>
            <a:ext cx="1597013" cy="274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800" dirty="0">
                <a:solidFill>
                  <a:srgbClr val="11FFFF"/>
                </a:solidFill>
                <a:latin typeface="Teko"/>
                <a:ea typeface="Teko"/>
                <a:cs typeface="Teko"/>
                <a:sym typeface="Teko"/>
              </a:rPr>
              <a:t>L*</a:t>
            </a:r>
            <a:endParaRPr sz="13800" dirty="0">
              <a:solidFill>
                <a:srgbClr val="11FFFF"/>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0109B022-7505-4151-876C-420ADBED0335}"/>
              </a:ext>
            </a:extLst>
          </p:cNvPr>
          <p:cNvSpPr/>
          <p:nvPr/>
        </p:nvSpPr>
        <p:spPr>
          <a:xfrm>
            <a:off x="1395778" y="2571750"/>
            <a:ext cx="1035861" cy="400110"/>
          </a:xfrm>
          <a:prstGeom prst="rect">
            <a:avLst/>
          </a:prstGeom>
        </p:spPr>
        <p:txBody>
          <a:bodyPr wrap="none">
            <a:spAutoFit/>
          </a:bodyPr>
          <a:lstStyle/>
          <a:p>
            <a:r>
              <a:rPr lang="en-US" sz="2000" dirty="0">
                <a:solidFill>
                  <a:srgbClr val="11FFFF"/>
                </a:solidFill>
                <a:latin typeface="Teko"/>
                <a:ea typeface="Teko"/>
                <a:cs typeface="Teko"/>
                <a:sym typeface="Teko"/>
              </a:rPr>
              <a:t>ALGORITHM</a:t>
            </a:r>
            <a:endParaRPr lang="ru-RU" sz="2000" dirty="0"/>
          </a:p>
        </p:txBody>
      </p:sp>
      <p:sp>
        <p:nvSpPr>
          <p:cNvPr id="5" name="Прямоугольник 4">
            <a:extLst>
              <a:ext uri="{FF2B5EF4-FFF2-40B4-BE49-F238E27FC236}">
                <a16:creationId xmlns:a16="http://schemas.microsoft.com/office/drawing/2014/main" id="{D74A80A8-CDD7-4405-8F19-D9EA57AC053C}"/>
              </a:ext>
            </a:extLst>
          </p:cNvPr>
          <p:cNvSpPr/>
          <p:nvPr/>
        </p:nvSpPr>
        <p:spPr>
          <a:xfrm>
            <a:off x="2817626" y="986700"/>
            <a:ext cx="5890437" cy="1569660"/>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In our case, the expert executes the policy offline, so it can’t check and answer, can’t know whether the resulting DFA is target.</a:t>
            </a:r>
          </a:p>
          <a:p>
            <a:endParaRPr lang="en-US" sz="1200" dirty="0">
              <a:solidFill>
                <a:schemeClr val="bg1"/>
              </a:solidFill>
              <a:latin typeface="Source Code Pro" panose="020B0604020202020204" charset="0"/>
              <a:ea typeface="Source Code Pro" panose="020B0604020202020204" charset="0"/>
            </a:endParaRPr>
          </a:p>
          <a:p>
            <a:r>
              <a:rPr lang="en-US" sz="1200" dirty="0">
                <a:solidFill>
                  <a:schemeClr val="bg1"/>
                </a:solidFill>
                <a:latin typeface="Source Code Pro" panose="020B0604020202020204" charset="0"/>
                <a:ea typeface="Source Code Pro" panose="020B0604020202020204" charset="0"/>
              </a:rPr>
              <a:t>Also, an expert can’t be an oracle and answer to all questions of the L*. But having a set of traces T executed by the expert learner the “oracle” can be simulated such that L* creates an approximation of the suitable DFA.</a:t>
            </a:r>
          </a:p>
        </p:txBody>
      </p:sp>
      <p:sp>
        <p:nvSpPr>
          <p:cNvPr id="6" name="Прямоугольник 5">
            <a:extLst>
              <a:ext uri="{FF2B5EF4-FFF2-40B4-BE49-F238E27FC236}">
                <a16:creationId xmlns:a16="http://schemas.microsoft.com/office/drawing/2014/main" id="{4BF939CA-E671-4D13-8B14-D28A25C71D03}"/>
              </a:ext>
            </a:extLst>
          </p:cNvPr>
          <p:cNvSpPr/>
          <p:nvPr/>
        </p:nvSpPr>
        <p:spPr>
          <a:xfrm>
            <a:off x="2817626" y="2771805"/>
            <a:ext cx="5890437" cy="1384995"/>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How is it done:</a:t>
            </a:r>
          </a:p>
          <a:p>
            <a:r>
              <a:rPr lang="en-US" sz="1200" dirty="0">
                <a:solidFill>
                  <a:schemeClr val="bg1"/>
                </a:solidFill>
                <a:latin typeface="Source Code Pro" panose="020B0604020202020204" charset="0"/>
                <a:ea typeface="Source Code Pro" panose="020B0604020202020204" charset="0"/>
              </a:rPr>
              <a:t>Learner poses a membership query;</a:t>
            </a:r>
          </a:p>
          <a:p>
            <a:r>
              <a:rPr lang="en-US" sz="1200" dirty="0">
                <a:solidFill>
                  <a:schemeClr val="bg1"/>
                </a:solidFill>
                <a:latin typeface="Source Code Pro" panose="020B0604020202020204" charset="0"/>
                <a:ea typeface="Source Code Pro" panose="020B0604020202020204" charset="0"/>
              </a:rPr>
              <a:t>Simulated “oracle”:</a:t>
            </a:r>
          </a:p>
          <a:p>
            <a:r>
              <a:rPr lang="en-US" sz="1200" dirty="0">
                <a:solidFill>
                  <a:schemeClr val="bg1"/>
                </a:solidFill>
                <a:latin typeface="Source Code Pro" panose="020B0604020202020204" charset="0"/>
                <a:ea typeface="Source Code Pro" panose="020B0604020202020204" charset="0"/>
              </a:rPr>
              <a:t>	“no”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dirty="0">
                <a:solidFill>
                  <a:schemeClr val="bg1"/>
                </a:solidFill>
                <a:latin typeface="Source Code Pro" panose="020B0604020202020204" charset="0"/>
                <a:ea typeface="Source Code Pro" panose="020B0604020202020204" charset="0"/>
              </a:rPr>
              <a:t> is negative;</a:t>
            </a:r>
          </a:p>
          <a:p>
            <a:r>
              <a:rPr lang="en-US" sz="1200" dirty="0">
                <a:solidFill>
                  <a:schemeClr val="bg1"/>
                </a:solidFill>
                <a:latin typeface="Source Code Pro" panose="020B0604020202020204" charset="0"/>
                <a:ea typeface="Source Code Pro" panose="020B0604020202020204" charset="0"/>
              </a:rPr>
              <a:t>	“yes”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is positive;</a:t>
            </a:r>
          </a:p>
          <a:p>
            <a:r>
              <a:rPr lang="en-US" sz="1200" dirty="0">
                <a:solidFill>
                  <a:schemeClr val="bg1"/>
                </a:solidFill>
                <a:latin typeface="Source Code Pro" panose="020B0604020202020204" charset="0"/>
                <a:ea typeface="Source Code Pro" panose="020B0604020202020204" charset="0"/>
              </a:rPr>
              <a:t>Learner: equivalence check is positive if the candidate DFA accepts all positive and no negative traces from T.</a:t>
            </a:r>
          </a:p>
        </p:txBody>
      </p:sp>
    </p:spTree>
    <p:extLst>
      <p:ext uri="{BB962C8B-B14F-4D97-AF65-F5344CB8AC3E}">
        <p14:creationId xmlns:p14="http://schemas.microsoft.com/office/powerpoint/2010/main" val="71632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49-FE1E-4059-9F06-141409370C9A}"/>
              </a:ext>
            </a:extLst>
          </p:cNvPr>
          <p:cNvSpPr>
            <a:spLocks noGrp="1"/>
          </p:cNvSpPr>
          <p:nvPr>
            <p:ph type="ctrTitle"/>
          </p:nvPr>
        </p:nvSpPr>
        <p:spPr>
          <a:xfrm>
            <a:off x="2141552" y="468360"/>
            <a:ext cx="6313968" cy="1598032"/>
          </a:xfrm>
        </p:spPr>
        <p:txBody>
          <a:bodyPr/>
          <a:lstStyle/>
          <a:p>
            <a:r>
              <a:rPr lang="en-US" sz="9600" dirty="0">
                <a:solidFill>
                  <a:srgbClr val="11FFFF"/>
                </a:solidFill>
              </a:rPr>
              <a:t>Case studies</a:t>
            </a:r>
            <a:endParaRPr lang="en-US" dirty="0"/>
          </a:p>
        </p:txBody>
      </p:sp>
      <p:pic>
        <p:nvPicPr>
          <p:cNvPr id="8" name="Google Shape;668;p31">
            <a:extLst>
              <a:ext uri="{FF2B5EF4-FFF2-40B4-BE49-F238E27FC236}">
                <a16:creationId xmlns:a16="http://schemas.microsoft.com/office/drawing/2014/main" id="{6080DB06-342E-4D91-AEA0-92E276E988EE}"/>
              </a:ext>
            </a:extLst>
          </p:cNvPr>
          <p:cNvPicPr preferRelativeResize="0"/>
          <p:nvPr/>
        </p:nvPicPr>
        <p:blipFill rotWithShape="1">
          <a:blip r:embed="rId2">
            <a:alphaModFix/>
          </a:blip>
          <a:srcRect l="5927" t="2783" r="2177" b="2555"/>
          <a:stretch/>
        </p:blipFill>
        <p:spPr>
          <a:xfrm>
            <a:off x="1535577" y="1575596"/>
            <a:ext cx="3324224" cy="3420649"/>
          </a:xfrm>
          <a:prstGeom prst="rect">
            <a:avLst/>
          </a:prstGeom>
          <a:noFill/>
          <a:ln>
            <a:noFill/>
          </a:ln>
        </p:spPr>
      </p:pic>
      <p:grpSp>
        <p:nvGrpSpPr>
          <p:cNvPr id="22" name="Group 21">
            <a:extLst>
              <a:ext uri="{FF2B5EF4-FFF2-40B4-BE49-F238E27FC236}">
                <a16:creationId xmlns:a16="http://schemas.microsoft.com/office/drawing/2014/main" id="{F21781A3-EBA7-44AB-B324-055FE776BC66}"/>
              </a:ext>
            </a:extLst>
          </p:cNvPr>
          <p:cNvGrpSpPr/>
          <p:nvPr/>
        </p:nvGrpSpPr>
        <p:grpSpPr>
          <a:xfrm>
            <a:off x="4958094" y="2166349"/>
            <a:ext cx="2170263" cy="2023081"/>
            <a:chOff x="1383866" y="1082060"/>
            <a:chExt cx="1086015" cy="1012364"/>
          </a:xfrm>
        </p:grpSpPr>
        <p:sp>
          <p:nvSpPr>
            <p:cNvPr id="9" name="Google Shape;587;p27">
              <a:extLst>
                <a:ext uri="{FF2B5EF4-FFF2-40B4-BE49-F238E27FC236}">
                  <a16:creationId xmlns:a16="http://schemas.microsoft.com/office/drawing/2014/main" id="{39841BA2-BFC9-42C8-80E9-13CA3D6553EA}"/>
                </a:ext>
              </a:extLst>
            </p:cNvPr>
            <p:cNvSpPr/>
            <p:nvPr/>
          </p:nvSpPr>
          <p:spPr>
            <a:xfrm>
              <a:off x="1447499" y="1131532"/>
              <a:ext cx="932076" cy="913718"/>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p27">
              <a:extLst>
                <a:ext uri="{FF2B5EF4-FFF2-40B4-BE49-F238E27FC236}">
                  <a16:creationId xmlns:a16="http://schemas.microsoft.com/office/drawing/2014/main" id="{4C9C9A20-3DD5-4733-9547-F24CB2E41F1C}"/>
                </a:ext>
              </a:extLst>
            </p:cNvPr>
            <p:cNvSpPr/>
            <p:nvPr/>
          </p:nvSpPr>
          <p:spPr>
            <a:xfrm>
              <a:off x="1438333" y="1588378"/>
              <a:ext cx="135620" cy="307916"/>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p27">
              <a:extLst>
                <a:ext uri="{FF2B5EF4-FFF2-40B4-BE49-F238E27FC236}">
                  <a16:creationId xmlns:a16="http://schemas.microsoft.com/office/drawing/2014/main" id="{42BD4E76-615D-4270-BDBE-6CD97BA92EA5}"/>
                </a:ext>
              </a:extLst>
            </p:cNvPr>
            <p:cNvSpPr/>
            <p:nvPr/>
          </p:nvSpPr>
          <p:spPr>
            <a:xfrm>
              <a:off x="1922703" y="1588378"/>
              <a:ext cx="499656" cy="499656"/>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p27">
              <a:extLst>
                <a:ext uri="{FF2B5EF4-FFF2-40B4-BE49-F238E27FC236}">
                  <a16:creationId xmlns:a16="http://schemas.microsoft.com/office/drawing/2014/main" id="{35B5AB44-7715-4AF8-8EB5-0DAB02D74111}"/>
                </a:ext>
              </a:extLst>
            </p:cNvPr>
            <p:cNvSpPr/>
            <p:nvPr/>
          </p:nvSpPr>
          <p:spPr>
            <a:xfrm>
              <a:off x="1482795" y="1180499"/>
              <a:ext cx="847593" cy="815563"/>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1;p27">
              <a:extLst>
                <a:ext uri="{FF2B5EF4-FFF2-40B4-BE49-F238E27FC236}">
                  <a16:creationId xmlns:a16="http://schemas.microsoft.com/office/drawing/2014/main" id="{1E0C1A97-2521-4F0A-8721-51FF99042C21}"/>
                </a:ext>
              </a:extLst>
            </p:cNvPr>
            <p:cNvSpPr/>
            <p:nvPr/>
          </p:nvSpPr>
          <p:spPr>
            <a:xfrm>
              <a:off x="1922703" y="1189885"/>
              <a:ext cx="398235" cy="398506"/>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2;p27">
              <a:extLst>
                <a:ext uri="{FF2B5EF4-FFF2-40B4-BE49-F238E27FC236}">
                  <a16:creationId xmlns:a16="http://schemas.microsoft.com/office/drawing/2014/main" id="{9BBFFD5A-40C5-4A21-8308-A49575535D09}"/>
                </a:ext>
              </a:extLst>
            </p:cNvPr>
            <p:cNvSpPr/>
            <p:nvPr/>
          </p:nvSpPr>
          <p:spPr>
            <a:xfrm>
              <a:off x="1914635" y="1082060"/>
              <a:ext cx="16138" cy="57540"/>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3;p27">
              <a:extLst>
                <a:ext uri="{FF2B5EF4-FFF2-40B4-BE49-F238E27FC236}">
                  <a16:creationId xmlns:a16="http://schemas.microsoft.com/office/drawing/2014/main" id="{1CB48D01-CF86-4384-A04A-FE779E8A7D58}"/>
                </a:ext>
              </a:extLst>
            </p:cNvPr>
            <p:cNvSpPr/>
            <p:nvPr/>
          </p:nvSpPr>
          <p:spPr>
            <a:xfrm>
              <a:off x="1914635" y="2036897"/>
              <a:ext cx="16138" cy="57527"/>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4;p27">
              <a:extLst>
                <a:ext uri="{FF2B5EF4-FFF2-40B4-BE49-F238E27FC236}">
                  <a16:creationId xmlns:a16="http://schemas.microsoft.com/office/drawing/2014/main" id="{F10A394C-E966-4035-B242-223CC60703B1}"/>
                </a:ext>
              </a:extLst>
            </p:cNvPr>
            <p:cNvSpPr/>
            <p:nvPr/>
          </p:nvSpPr>
          <p:spPr>
            <a:xfrm>
              <a:off x="1383866" y="1580038"/>
              <a:ext cx="220658" cy="16409"/>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p27">
              <a:extLst>
                <a:ext uri="{FF2B5EF4-FFF2-40B4-BE49-F238E27FC236}">
                  <a16:creationId xmlns:a16="http://schemas.microsoft.com/office/drawing/2014/main" id="{C5513BA6-D50B-4DF2-B4D6-2392A05C6BE9}"/>
                </a:ext>
              </a:extLst>
            </p:cNvPr>
            <p:cNvSpPr/>
            <p:nvPr/>
          </p:nvSpPr>
          <p:spPr>
            <a:xfrm>
              <a:off x="2240883" y="1580038"/>
              <a:ext cx="220671" cy="16409"/>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6;p27">
              <a:extLst>
                <a:ext uri="{FF2B5EF4-FFF2-40B4-BE49-F238E27FC236}">
                  <a16:creationId xmlns:a16="http://schemas.microsoft.com/office/drawing/2014/main" id="{0C2C890C-ED92-4334-974A-41419D8B497F}"/>
                </a:ext>
              </a:extLst>
            </p:cNvPr>
            <p:cNvSpPr/>
            <p:nvPr/>
          </p:nvSpPr>
          <p:spPr>
            <a:xfrm>
              <a:off x="2453472" y="1534194"/>
              <a:ext cx="16409" cy="108108"/>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2;p27">
              <a:extLst>
                <a:ext uri="{FF2B5EF4-FFF2-40B4-BE49-F238E27FC236}">
                  <a16:creationId xmlns:a16="http://schemas.microsoft.com/office/drawing/2014/main" id="{AD24F73B-8DCD-46C6-8C67-9479CC532C20}"/>
                </a:ext>
              </a:extLst>
            </p:cNvPr>
            <p:cNvSpPr/>
            <p:nvPr/>
          </p:nvSpPr>
          <p:spPr>
            <a:xfrm>
              <a:off x="1513637" y="1109856"/>
              <a:ext cx="200376" cy="171471"/>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p27">
              <a:extLst>
                <a:ext uri="{FF2B5EF4-FFF2-40B4-BE49-F238E27FC236}">
                  <a16:creationId xmlns:a16="http://schemas.microsoft.com/office/drawing/2014/main" id="{DE5E54C7-A951-4D8C-809D-6785EC394725}"/>
                </a:ext>
              </a:extLst>
            </p:cNvPr>
            <p:cNvSpPr/>
            <p:nvPr/>
          </p:nvSpPr>
          <p:spPr>
            <a:xfrm>
              <a:off x="1540877" y="1206280"/>
              <a:ext cx="763665" cy="763936"/>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613;p27">
              <a:extLst>
                <a:ext uri="{FF2B5EF4-FFF2-40B4-BE49-F238E27FC236}">
                  <a16:creationId xmlns:a16="http://schemas.microsoft.com/office/drawing/2014/main" id="{96EF65AC-594F-4BAA-914E-C7C89ED2B492}"/>
                </a:ext>
              </a:extLst>
            </p:cNvPr>
            <p:cNvPicPr preferRelativeResize="0"/>
            <p:nvPr/>
          </p:nvPicPr>
          <p:blipFill rotWithShape="1">
            <a:blip r:embed="rId3">
              <a:alphaModFix/>
            </a:blip>
            <a:srcRect l="13110" t="-16091" r="13110" b="42312"/>
            <a:stretch/>
          </p:blipFill>
          <p:spPr>
            <a:xfrm>
              <a:off x="1571009" y="1259506"/>
              <a:ext cx="694500" cy="665400"/>
            </a:xfrm>
            <a:prstGeom prst="ellipse">
              <a:avLst/>
            </a:prstGeom>
            <a:noFill/>
            <a:ln>
              <a:noFill/>
            </a:ln>
          </p:spPr>
        </p:pic>
      </p:grpSp>
    </p:spTree>
    <p:extLst>
      <p:ext uri="{BB962C8B-B14F-4D97-AF65-F5344CB8AC3E}">
        <p14:creationId xmlns:p14="http://schemas.microsoft.com/office/powerpoint/2010/main" val="62073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F3F3F3"/>
                </a:solidFill>
              </a:rPr>
              <a:t>CASE STUDIES</a:t>
            </a:r>
            <a:endParaRPr sz="3600" dirty="0">
              <a:solidFill>
                <a:srgbClr val="F3F3F3"/>
              </a:solidFill>
            </a:endParaRPr>
          </a:p>
        </p:txBody>
      </p:sp>
      <p:pic>
        <p:nvPicPr>
          <p:cNvPr id="668" name="Google Shape;668;p31"/>
          <p:cNvPicPr preferRelativeResize="0"/>
          <p:nvPr/>
        </p:nvPicPr>
        <p:blipFill rotWithShape="1">
          <a:blip r:embed="rId11">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1436312" y="88694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BREAKOUT</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202802" y="740623"/>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MINECRAFT</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01812" y="3054824"/>
            <a:ext cx="542441" cy="42576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PONG</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361321" y="263908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SAPIENTINO</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cxnSpLocks/>
            <a:stCxn id="679" idx="3"/>
          </p:cNvCxnSpPr>
          <p:nvPr/>
        </p:nvCxnSpPr>
        <p:spPr>
          <a:xfrm flipV="1">
            <a:off x="4633800" y="928231"/>
            <a:ext cx="2524478" cy="789294"/>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cxnSpLocks/>
            <a:stCxn id="678" idx="3"/>
          </p:cNvCxnSpPr>
          <p:nvPr/>
        </p:nvCxnSpPr>
        <p:spPr>
          <a:xfrm>
            <a:off x="5674200" y="2752100"/>
            <a:ext cx="1528876" cy="714288"/>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a:cxnSpLocks/>
            <a:stCxn id="699" idx="0"/>
            <a:endCxn id="669" idx="2"/>
          </p:cNvCxnSpPr>
          <p:nvPr/>
        </p:nvCxnSpPr>
        <p:spPr>
          <a:xfrm rot="16200000" flipV="1">
            <a:off x="2388928" y="1519677"/>
            <a:ext cx="1101182" cy="1125113"/>
          </a:xfrm>
          <a:prstGeom prst="bentConnector3">
            <a:avLst>
              <a:gd name="adj1" fmla="val 108004"/>
            </a:avLst>
          </a:prstGeom>
          <a:noFill/>
          <a:ln w="9525" cap="flat" cmpd="sng">
            <a:solidFill>
              <a:schemeClr val="lt2"/>
            </a:solidFill>
            <a:prstDash val="lgDash"/>
            <a:round/>
            <a:headEnd type="none" w="med" len="med"/>
            <a:tailEnd type="none" w="med" len="med"/>
          </a:ln>
        </p:spPr>
      </p:cxnSp>
      <p:cxnSp>
        <p:nvCxnSpPr>
          <p:cNvPr id="683" name="Google Shape;683;p31"/>
          <p:cNvCxnSpPr>
            <a:cxnSpLocks/>
            <a:stCxn id="677" idx="1"/>
          </p:cNvCxnSpPr>
          <p:nvPr/>
        </p:nvCxnSpPr>
        <p:spPr>
          <a:xfrm rot="10800000">
            <a:off x="2366222" y="3034957"/>
            <a:ext cx="2143979" cy="752168"/>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openaigym.video.2.4670.video000001">
            <a:hlinkClick r:id="" action="ppaction://media"/>
            <a:extLst>
              <a:ext uri="{FF2B5EF4-FFF2-40B4-BE49-F238E27FC236}">
                <a16:creationId xmlns:a16="http://schemas.microsoft.com/office/drawing/2014/main" id="{EA4CF27E-5A6E-4FAA-8067-B4479DA6345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069041" y="583406"/>
            <a:ext cx="1184321" cy="1988344"/>
          </a:xfrm>
          <a:prstGeom prst="rect">
            <a:avLst/>
          </a:prstGeom>
        </p:spPr>
      </p:pic>
      <p:pic>
        <p:nvPicPr>
          <p:cNvPr id="31" name="openaigym.video.1.6291.video000000">
            <a:hlinkClick r:id="" action="ppaction://media"/>
            <a:extLst>
              <a:ext uri="{FF2B5EF4-FFF2-40B4-BE49-F238E27FC236}">
                <a16:creationId xmlns:a16="http://schemas.microsoft.com/office/drawing/2014/main" id="{7D219DD6-AE84-4350-8E18-78D8C46DD3D3}"/>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387910" y="583406"/>
            <a:ext cx="1282201" cy="1389051"/>
          </a:xfrm>
          <a:prstGeom prst="rect">
            <a:avLst/>
          </a:prstGeom>
        </p:spPr>
      </p:pic>
      <p:pic>
        <p:nvPicPr>
          <p:cNvPr id="34" name="Video_1589727073">
            <a:hlinkClick r:id="" action="ppaction://media"/>
            <a:extLst>
              <a:ext uri="{FF2B5EF4-FFF2-40B4-BE49-F238E27FC236}">
                <a16:creationId xmlns:a16="http://schemas.microsoft.com/office/drawing/2014/main" id="{920803CF-7F07-4B92-9B50-653200DBEE97}"/>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891375" y="3267704"/>
            <a:ext cx="1664094" cy="1519390"/>
          </a:xfrm>
          <a:prstGeom prst="rect">
            <a:avLst/>
          </a:prstGeom>
        </p:spPr>
      </p:pic>
      <p:pic>
        <p:nvPicPr>
          <p:cNvPr id="35" name="Pong">
            <a:hlinkClick r:id="" action="ppaction://media"/>
            <a:extLst>
              <a:ext uri="{FF2B5EF4-FFF2-40B4-BE49-F238E27FC236}">
                <a16:creationId xmlns:a16="http://schemas.microsoft.com/office/drawing/2014/main" id="{024B5440-79FD-4A45-9146-615F30921F62}"/>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372777" y="2742510"/>
            <a:ext cx="1026446" cy="1816428"/>
          </a:xfrm>
          <a:prstGeom prst="rect">
            <a:avLst/>
          </a:prstGeom>
        </p:spPr>
      </p:pic>
    </p:spTree>
    <p:extLst>
      <p:ext uri="{BB962C8B-B14F-4D97-AF65-F5344CB8AC3E}">
        <p14:creationId xmlns:p14="http://schemas.microsoft.com/office/powerpoint/2010/main" val="16524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400" fill="hold"/>
                                        <p:tgtEl>
                                          <p:spTgt spid="18"/>
                                        </p:tgtEl>
                                      </p:cBhvr>
                                    </p:cmd>
                                  </p:childTnLst>
                                </p:cTn>
                              </p:par>
                              <p:par>
                                <p:cTn id="7" presetID="1" presetClass="mediacall" presetSubtype="0" fill="hold" nodeType="withEffect">
                                  <p:stCondLst>
                                    <p:cond delay="0"/>
                                  </p:stCondLst>
                                  <p:childTnLst>
                                    <p:cmd type="call" cmd="playFrom(0.0)">
                                      <p:cBhvr>
                                        <p:cTn id="8" dur="3785" fill="hold"/>
                                        <p:tgtEl>
                                          <p:spTgt spid="34"/>
                                        </p:tgtEl>
                                      </p:cBhvr>
                                    </p:cmd>
                                  </p:childTnLst>
                                </p:cTn>
                              </p:par>
                              <p:par>
                                <p:cTn id="9" presetID="1" presetClass="mediacall" presetSubtype="0" fill="hold" nodeType="withEffect">
                                  <p:stCondLst>
                                    <p:cond delay="0"/>
                                  </p:stCondLst>
                                  <p:childTnLst>
                                    <p:cmd type="call" cmd="playFrom(0.0)">
                                      <p:cBhvr>
                                        <p:cTn id="10" dur="1234" fill="hold"/>
                                        <p:tgtEl>
                                          <p:spTgt spid="31"/>
                                        </p:tgtEl>
                                      </p:cBhvr>
                                    </p:cmd>
                                  </p:childTnLst>
                                </p:cTn>
                              </p:par>
                              <p:par>
                                <p:cTn id="11" presetID="1" presetClass="mediacall" presetSubtype="0" fill="hold" nodeType="withEffect">
                                  <p:stCondLst>
                                    <p:cond delay="0"/>
                                  </p:stCondLst>
                                  <p:childTnLst>
                                    <p:cmd type="call" cmd="playFrom(0.0)">
                                      <p:cBhvr>
                                        <p:cTn id="12" dur="70066"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mute="1">
                <p:cTn id="19" repeatCount="indefinite" fill="hold" display="0">
                  <p:stCondLst>
                    <p:cond delay="indefinite"/>
                  </p:stCondLst>
                </p:cTn>
                <p:tgtEl>
                  <p:spTgt spid="34"/>
                </p:tgtEl>
              </p:cMediaNode>
            </p:video>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34"/>
                                        </p:tgtEl>
                                      </p:cBhvr>
                                    </p:cmd>
                                  </p:childTnLst>
                                </p:cTn>
                              </p:par>
                            </p:childTnLst>
                          </p:cTn>
                        </p:par>
                      </p:childTnLst>
                    </p:cTn>
                  </p:par>
                </p:childTnLst>
              </p:cTn>
              <p:nextCondLst>
                <p:cond evt="onClick" delay="0">
                  <p:tgtEl>
                    <p:spTgt spid="34"/>
                  </p:tgtEl>
                </p:cond>
              </p:nextCondLst>
            </p:seq>
            <p:video>
              <p:cMediaNode vol="80000" mute="1">
                <p:cTn id="25" repeatCount="indefinite" fill="hold" display="0">
                  <p:stCondLst>
                    <p:cond delay="indefinite"/>
                  </p:stCondLst>
                </p:cTn>
                <p:tgtEl>
                  <p:spTgt spid="31"/>
                </p:tgtEl>
              </p:cMediaNode>
            </p:video>
            <p:seq concurrent="1" nextAc="seek">
              <p:cTn id="26" restart="whenNotActive" fill="hold" evtFilter="cancelBubble" nodeType="interactiveSeq">
                <p:stCondLst>
                  <p:cond evt="onClick" delay="0">
                    <p:tgtEl>
                      <p:spTgt spid="3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31"/>
                                        </p:tgtEl>
                                      </p:cBhvr>
                                    </p:cmd>
                                  </p:childTnLst>
                                </p:cTn>
                              </p:par>
                            </p:childTnLst>
                          </p:cTn>
                        </p:par>
                      </p:childTnLst>
                    </p:cTn>
                  </p:par>
                </p:childTnLst>
              </p:cTn>
              <p:nextCondLst>
                <p:cond evt="onClick" delay="0">
                  <p:tgtEl>
                    <p:spTgt spid="31"/>
                  </p:tgtEl>
                </p:cond>
              </p:nextCondLst>
            </p:seq>
            <p:video>
              <p:cMediaNode vol="80000">
                <p:cTn id="31" repeatCount="indefinite" fill="hold" display="0">
                  <p:stCondLst>
                    <p:cond delay="indefinite"/>
                  </p:stCondLst>
                </p:cTn>
                <p:tgtEl>
                  <p:spTgt spid="35"/>
                </p:tgtEl>
              </p:cMediaNode>
            </p:video>
            <p:seq concurrent="1" nextAc="seek">
              <p:cTn id="32" restart="whenNotActive" fill="hold" evtFilter="cancelBubble" nodeType="interactiveSeq">
                <p:stCondLst>
                  <p:cond evt="onClick" delay="0">
                    <p:tgtEl>
                      <p:spTgt spid="3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37400"/>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rgbClr val="F3F3F3"/>
                </a:solidFill>
                <a:latin typeface="Teko"/>
                <a:ea typeface="Teko"/>
                <a:cs typeface="Teko"/>
                <a:sym typeface="Teko"/>
              </a:rPr>
              <a:t>TABLE OF CONTENTS</a:t>
            </a:r>
            <a:endParaRPr sz="2800"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n-US" sz="2400" dirty="0">
                <a:solidFill>
                  <a:srgbClr val="F3F3F3"/>
                </a:solidFill>
                <a:latin typeface="Teko"/>
                <a:ea typeface="Teko"/>
                <a:cs typeface="Teko"/>
                <a:sym typeface="Teko"/>
              </a:rPr>
              <a:t>Introduction</a:t>
            </a:r>
            <a:endParaRPr sz="2000"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3" y="1153999"/>
            <a:ext cx="3796713" cy="410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Intro, IRL, IL, DFA,</a:t>
            </a:r>
          </a:p>
          <a:p>
            <a:pPr marL="0" lvl="0" indent="0" algn="l" rtl="0">
              <a:spcBef>
                <a:spcPts val="0"/>
              </a:spcBef>
              <a:spcAft>
                <a:spcPts val="0"/>
              </a:spcAft>
              <a:buNone/>
            </a:pPr>
            <a:r>
              <a:rPr lang="en-US" sz="1400" dirty="0">
                <a:solidFill>
                  <a:srgbClr val="F3F3F3"/>
                </a:solidFill>
              </a:rPr>
              <a:t>Restraining Bolt(RB)</a:t>
            </a:r>
            <a:endParaRPr sz="1400"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01</a:t>
            </a:r>
            <a:endParaRPr sz="5400"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5722086" y="160966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Problem Definition</a:t>
            </a:r>
            <a:endParaRPr sz="2400"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5722085" y="2035993"/>
            <a:ext cx="308386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RB structure, RB DFA training, Learning agent, Expert agent</a:t>
            </a:r>
            <a:endParaRPr sz="1400" dirty="0">
              <a:solidFill>
                <a:srgbClr val="F3F3F3"/>
              </a:solidFill>
            </a:endParaRPr>
          </a:p>
        </p:txBody>
      </p:sp>
      <p:sp>
        <p:nvSpPr>
          <p:cNvPr id="510" name="Google Shape;510;p24"/>
          <p:cNvSpPr txBox="1">
            <a:spLocks noGrp="1"/>
          </p:cNvSpPr>
          <p:nvPr>
            <p:ph type="title" idx="5"/>
          </p:nvPr>
        </p:nvSpPr>
        <p:spPr>
          <a:xfrm>
            <a:off x="4983065" y="1895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02</a:t>
            </a:r>
            <a:endParaRPr sz="6000"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5490884" y="28168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Solution method</a:t>
            </a:r>
            <a:endParaRPr sz="2400"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5490883" y="3258089"/>
            <a:ext cx="338646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Traces generalization</a:t>
            </a:r>
            <a:r>
              <a:rPr lang="en-US" sz="1200" dirty="0">
                <a:solidFill>
                  <a:srgbClr val="F3F3F3"/>
                </a:solidFill>
              </a:rPr>
              <a:t>,</a:t>
            </a:r>
          </a:p>
          <a:p>
            <a:pPr marL="0" lvl="0" indent="0" algn="l" rtl="0">
              <a:spcBef>
                <a:spcPts val="0"/>
              </a:spcBef>
              <a:spcAft>
                <a:spcPts val="0"/>
              </a:spcAft>
              <a:buNone/>
            </a:pPr>
            <a:r>
              <a:rPr lang="en-US" sz="1400" dirty="0">
                <a:solidFill>
                  <a:srgbClr val="F3F3F3"/>
                </a:solidFill>
              </a:rPr>
              <a:t>DFA extraction, L* algorithm</a:t>
            </a:r>
            <a:endParaRPr sz="1400" dirty="0">
              <a:solidFill>
                <a:srgbClr val="F3F3F3"/>
              </a:solidFill>
            </a:endParaRPr>
          </a:p>
        </p:txBody>
      </p:sp>
      <p:sp>
        <p:nvSpPr>
          <p:cNvPr id="513" name="Google Shape;513;p24"/>
          <p:cNvSpPr txBox="1">
            <a:spLocks noGrp="1"/>
          </p:cNvSpPr>
          <p:nvPr>
            <p:ph type="title" idx="8"/>
          </p:nvPr>
        </p:nvSpPr>
        <p:spPr>
          <a:xfrm>
            <a:off x="4751863" y="31137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03</a:t>
            </a:r>
            <a:endParaRPr sz="6000"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572000" y="377068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Case Studies</a:t>
            </a:r>
            <a:endParaRPr sz="2400"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571999" y="4213841"/>
            <a:ext cx="365072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F3F3F3"/>
                </a:solidFill>
              </a:rPr>
              <a:t>Breakout, </a:t>
            </a:r>
            <a:r>
              <a:rPr lang="en-US" sz="1400" dirty="0" err="1">
                <a:solidFill>
                  <a:srgbClr val="F3F3F3"/>
                </a:solidFill>
              </a:rPr>
              <a:t>Sapientino</a:t>
            </a:r>
            <a:r>
              <a:rPr lang="en-US" sz="1400" dirty="0">
                <a:solidFill>
                  <a:srgbClr val="F3F3F3"/>
                </a:solidFill>
              </a:rPr>
              <a:t>, Minecraft Pong (additional)</a:t>
            </a:r>
            <a:endParaRPr sz="1400"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516" name="Google Shape;516;p24"/>
          <p:cNvSpPr txBox="1">
            <a:spLocks noGrp="1"/>
          </p:cNvSpPr>
          <p:nvPr>
            <p:ph type="title" idx="15"/>
          </p:nvPr>
        </p:nvSpPr>
        <p:spPr>
          <a:xfrm>
            <a:off x="3899059" y="40716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04</a:t>
            </a:r>
            <a:endParaRPr sz="6000"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090582" y="864540"/>
            <a:ext cx="6941511" cy="39045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6EAA47-2FC8-4E56-99C9-B48B7C198104}"/>
              </a:ext>
            </a:extLst>
          </p:cNvPr>
          <p:cNvSpPr txBox="1">
            <a:spLocks/>
          </p:cNvSpPr>
          <p:nvPr/>
        </p:nvSpPr>
        <p:spPr>
          <a:xfrm>
            <a:off x="586299" y="896157"/>
            <a:ext cx="2628262" cy="18996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Case study: </a:t>
            </a:r>
          </a:p>
          <a:p>
            <a:r>
              <a:rPr lang="en-US" sz="5400" dirty="0">
                <a:solidFill>
                  <a:srgbClr val="11FFFF"/>
                </a:solidFill>
              </a:rPr>
              <a:t>Breakout</a:t>
            </a:r>
            <a:endParaRPr lang="en-US" sz="1100" dirty="0"/>
          </a:p>
        </p:txBody>
      </p:sp>
      <p:pic>
        <p:nvPicPr>
          <p:cNvPr id="6" name="Google Shape;705;p32">
            <a:extLst>
              <a:ext uri="{FF2B5EF4-FFF2-40B4-BE49-F238E27FC236}">
                <a16:creationId xmlns:a16="http://schemas.microsoft.com/office/drawing/2014/main" id="{61B7B3CB-1447-42FD-A3A9-161FB219DF10}"/>
              </a:ext>
            </a:extLst>
          </p:cNvPr>
          <p:cNvPicPr preferRelativeResize="0"/>
          <p:nvPr/>
        </p:nvPicPr>
        <p:blipFill rotWithShape="1">
          <a:blip r:embed="rId7">
            <a:alphaModFix/>
          </a:blip>
          <a:srcRect l="13342" t="21492" r="8993" b="17949"/>
          <a:stretch/>
        </p:blipFill>
        <p:spPr>
          <a:xfrm rot="5400000">
            <a:off x="5440884" y="1356564"/>
            <a:ext cx="3642361" cy="1645511"/>
          </a:xfrm>
          <a:prstGeom prst="rect">
            <a:avLst/>
          </a:prstGeom>
          <a:noFill/>
          <a:ln>
            <a:noFill/>
          </a:ln>
        </p:spPr>
      </p:pic>
      <p:pic>
        <p:nvPicPr>
          <p:cNvPr id="7" name="openaigym.video.2.4670.video000000">
            <a:hlinkClick r:id="" action="ppaction://media"/>
            <a:extLst>
              <a:ext uri="{FF2B5EF4-FFF2-40B4-BE49-F238E27FC236}">
                <a16:creationId xmlns:a16="http://schemas.microsoft.com/office/drawing/2014/main" id="{B54376E6-6CE5-47E2-B4A0-F10AE8D7DB6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06088" y="1052108"/>
            <a:ext cx="1221146" cy="2254423"/>
          </a:xfrm>
          <a:prstGeom prst="rect">
            <a:avLst/>
          </a:prstGeom>
        </p:spPr>
      </p:pic>
      <p:pic>
        <p:nvPicPr>
          <p:cNvPr id="13" name="Google Shape;705;p32">
            <a:extLst>
              <a:ext uri="{FF2B5EF4-FFF2-40B4-BE49-F238E27FC236}">
                <a16:creationId xmlns:a16="http://schemas.microsoft.com/office/drawing/2014/main" id="{B197A0EC-08E8-4874-9E5B-A4D7A49E41DD}"/>
              </a:ext>
            </a:extLst>
          </p:cNvPr>
          <p:cNvPicPr preferRelativeResize="0"/>
          <p:nvPr/>
        </p:nvPicPr>
        <p:blipFill rotWithShape="1">
          <a:blip r:embed="rId7">
            <a:alphaModFix/>
          </a:blip>
          <a:srcRect l="13342" t="21492" r="8993" b="17949"/>
          <a:stretch/>
        </p:blipFill>
        <p:spPr>
          <a:xfrm rot="5400000">
            <a:off x="2797660" y="1356564"/>
            <a:ext cx="3642361" cy="1645511"/>
          </a:xfrm>
          <a:prstGeom prst="rect">
            <a:avLst/>
          </a:prstGeom>
          <a:noFill/>
          <a:ln>
            <a:noFill/>
          </a:ln>
        </p:spPr>
      </p:pic>
      <p:pic>
        <p:nvPicPr>
          <p:cNvPr id="8" name="openaigym.video.1.4670.video000000">
            <a:hlinkClick r:id="" action="ppaction://media"/>
            <a:extLst>
              <a:ext uri="{FF2B5EF4-FFF2-40B4-BE49-F238E27FC236}">
                <a16:creationId xmlns:a16="http://schemas.microsoft.com/office/drawing/2014/main" id="{C45B048A-F0D8-401F-ADC7-25EDA3D416E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970944" y="1060007"/>
            <a:ext cx="1198977" cy="2230675"/>
          </a:xfrm>
          <a:prstGeom prst="rect">
            <a:avLst/>
          </a:prstGeom>
        </p:spPr>
      </p:pic>
      <p:sp>
        <p:nvSpPr>
          <p:cNvPr id="16" name="Google Shape;669;p31">
            <a:extLst>
              <a:ext uri="{FF2B5EF4-FFF2-40B4-BE49-F238E27FC236}">
                <a16:creationId xmlns:a16="http://schemas.microsoft.com/office/drawing/2014/main" id="{5179FBBB-8A12-4670-866C-9065977888F0}"/>
              </a:ext>
            </a:extLst>
          </p:cNvPr>
          <p:cNvSpPr txBox="1">
            <a:spLocks/>
          </p:cNvSpPr>
          <p:nvPr/>
        </p:nvSpPr>
        <p:spPr>
          <a:xfrm>
            <a:off x="4033936" y="358139"/>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7" name="Google Shape;669;p31">
            <a:extLst>
              <a:ext uri="{FF2B5EF4-FFF2-40B4-BE49-F238E27FC236}">
                <a16:creationId xmlns:a16="http://schemas.microsoft.com/office/drawing/2014/main" id="{C031B69A-6A70-4E6D-A127-8D74DE6E66E0}"/>
              </a:ext>
            </a:extLst>
          </p:cNvPr>
          <p:cNvSpPr txBox="1">
            <a:spLocks/>
          </p:cNvSpPr>
          <p:nvPr/>
        </p:nvSpPr>
        <p:spPr>
          <a:xfrm>
            <a:off x="6628948" y="327659"/>
            <a:ext cx="1023655"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a:t>
            </a:r>
          </a:p>
        </p:txBody>
      </p:sp>
      <p:sp>
        <p:nvSpPr>
          <p:cNvPr id="18" name="Rectangle 17">
            <a:extLst>
              <a:ext uri="{FF2B5EF4-FFF2-40B4-BE49-F238E27FC236}">
                <a16:creationId xmlns:a16="http://schemas.microsoft.com/office/drawing/2014/main" id="{5EFE9F20-C799-4499-87B3-5D40710736EB}"/>
              </a:ext>
            </a:extLst>
          </p:cNvPr>
          <p:cNvSpPr/>
          <p:nvPr/>
        </p:nvSpPr>
        <p:spPr>
          <a:xfrm>
            <a:off x="3667297" y="3687604"/>
            <a:ext cx="2159566" cy="830997"/>
          </a:xfrm>
          <a:prstGeom prst="rect">
            <a:avLst/>
          </a:prstGeom>
        </p:spPr>
        <p:txBody>
          <a:bodyPr wrap="non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FIRE.</a:t>
            </a:r>
          </a:p>
          <a:p>
            <a:r>
              <a:rPr lang="en-US" sz="1600" dirty="0">
                <a:solidFill>
                  <a:schemeClr val="bg1"/>
                </a:solidFill>
                <a:latin typeface="Source Code Pro" panose="020B0604020202020204" charset="0"/>
                <a:ea typeface="Source Code Pro" panose="020B0604020202020204" charset="0"/>
              </a:rPr>
              <a:t>Simple (easier)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19" name="Rectangle 18">
            <a:extLst>
              <a:ext uri="{FF2B5EF4-FFF2-40B4-BE49-F238E27FC236}">
                <a16:creationId xmlns:a16="http://schemas.microsoft.com/office/drawing/2014/main" id="{3BF87D19-50AC-4347-9BBC-AD0DD5BCC5E3}"/>
              </a:ext>
            </a:extLst>
          </p:cNvPr>
          <p:cNvSpPr/>
          <p:nvPr/>
        </p:nvSpPr>
        <p:spPr>
          <a:xfrm>
            <a:off x="6606087" y="3687604"/>
            <a:ext cx="1718467" cy="830997"/>
          </a:xfrm>
          <a:prstGeom prst="rect">
            <a:avLst/>
          </a:prstGeom>
        </p:spPr>
        <p:txBody>
          <a:bodyPr wrap="squar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BALL.</a:t>
            </a:r>
          </a:p>
          <a:p>
            <a:r>
              <a:rPr lang="en-US" sz="1600" dirty="0">
                <a:solidFill>
                  <a:schemeClr val="bg1"/>
                </a:solidFill>
                <a:latin typeface="Source Code Pro" panose="020B0604020202020204" charset="0"/>
                <a:ea typeface="Source Code Pro" panose="020B0604020202020204" charset="0"/>
              </a:rPr>
              <a:t>More complex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20" name="Arrow: Right 19">
            <a:extLst>
              <a:ext uri="{FF2B5EF4-FFF2-40B4-BE49-F238E27FC236}">
                <a16:creationId xmlns:a16="http://schemas.microsoft.com/office/drawing/2014/main" id="{8A3BC61F-B15D-4D89-BC4E-064771FB6323}"/>
              </a:ext>
            </a:extLst>
          </p:cNvPr>
          <p:cNvSpPr/>
          <p:nvPr/>
        </p:nvSpPr>
        <p:spPr>
          <a:xfrm>
            <a:off x="5569745" y="2085797"/>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Google Shape;1182;p38">
            <a:extLst>
              <a:ext uri="{FF2B5EF4-FFF2-40B4-BE49-F238E27FC236}">
                <a16:creationId xmlns:a16="http://schemas.microsoft.com/office/drawing/2014/main" id="{C5B136D2-84CE-4639-97F5-BDC8090EF058}"/>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p38">
            <a:extLst>
              <a:ext uri="{FF2B5EF4-FFF2-40B4-BE49-F238E27FC236}">
                <a16:creationId xmlns:a16="http://schemas.microsoft.com/office/drawing/2014/main" id="{16A72D4C-038D-4848-A8C3-713FDA36D4C4}"/>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p38">
            <a:extLst>
              <a:ext uri="{FF2B5EF4-FFF2-40B4-BE49-F238E27FC236}">
                <a16:creationId xmlns:a16="http://schemas.microsoft.com/office/drawing/2014/main" id="{A76AA393-2AD5-4744-9240-FCDDF8CDBD2D}"/>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5;p38">
            <a:extLst>
              <a:ext uri="{FF2B5EF4-FFF2-40B4-BE49-F238E27FC236}">
                <a16:creationId xmlns:a16="http://schemas.microsoft.com/office/drawing/2014/main" id="{AFC38AEC-216E-40A6-A892-C2A505D40F11}"/>
              </a:ext>
            </a:extLst>
          </p:cNvPr>
          <p:cNvSpPr txBox="1">
            <a:spLocks/>
          </p:cNvSpPr>
          <p:nvPr/>
        </p:nvSpPr>
        <p:spPr>
          <a:xfrm>
            <a:off x="1519469" y="3283845"/>
            <a:ext cx="1908094" cy="60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F3F3F3"/>
                </a:solidFill>
                <a:latin typeface="Source Code Pro" panose="020B0604020202020204" charset="0"/>
                <a:ea typeface="Source Code Pro" panose="020B0604020202020204" charset="0"/>
              </a:rPr>
              <a:t>All bricks must be removed, completing the columns from left to right.</a:t>
            </a:r>
          </a:p>
          <a:p>
            <a:endParaRPr lang="en-US" sz="1200" dirty="0">
              <a:solidFill>
                <a:srgbClr val="F3F3F3"/>
              </a:solidFill>
              <a:latin typeface="Source Code Pro" panose="020B0604020202020204" charset="0"/>
              <a:ea typeface="Source Code Pro" panose="020B0604020202020204" charset="0"/>
            </a:endParaRPr>
          </a:p>
        </p:txBody>
      </p:sp>
      <p:grpSp>
        <p:nvGrpSpPr>
          <p:cNvPr id="26" name="Google Shape;1189;p38">
            <a:extLst>
              <a:ext uri="{FF2B5EF4-FFF2-40B4-BE49-F238E27FC236}">
                <a16:creationId xmlns:a16="http://schemas.microsoft.com/office/drawing/2014/main" id="{CAE6611A-4599-45D8-A8E2-22525F49E229}"/>
              </a:ext>
            </a:extLst>
          </p:cNvPr>
          <p:cNvGrpSpPr/>
          <p:nvPr/>
        </p:nvGrpSpPr>
        <p:grpSpPr>
          <a:xfrm>
            <a:off x="627585" y="3328343"/>
            <a:ext cx="718550" cy="718544"/>
            <a:chOff x="2220800" y="1544675"/>
            <a:chExt cx="2904850" cy="2904825"/>
          </a:xfrm>
        </p:grpSpPr>
        <p:sp>
          <p:nvSpPr>
            <p:cNvPr id="27" name="Google Shape;1190;p38">
              <a:extLst>
                <a:ext uri="{FF2B5EF4-FFF2-40B4-BE49-F238E27FC236}">
                  <a16:creationId xmlns:a16="http://schemas.microsoft.com/office/drawing/2014/main" id="{6759E34C-8FA5-4A8B-8EF8-966F9CEB78B2}"/>
                </a:ext>
              </a:extLst>
            </p:cNvPr>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1;p38">
              <a:extLst>
                <a:ext uri="{FF2B5EF4-FFF2-40B4-BE49-F238E27FC236}">
                  <a16:creationId xmlns:a16="http://schemas.microsoft.com/office/drawing/2014/main" id="{C309A5CB-4371-4066-8FE4-0FD456DB21DE}"/>
                </a:ext>
              </a:extLst>
            </p:cNvPr>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2;p38">
              <a:extLst>
                <a:ext uri="{FF2B5EF4-FFF2-40B4-BE49-F238E27FC236}">
                  <a16:creationId xmlns:a16="http://schemas.microsoft.com/office/drawing/2014/main" id="{742BE51D-D890-4D0F-AB56-5B860B31EA02}"/>
                </a:ext>
              </a:extLst>
            </p:cNvPr>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3;p38">
              <a:extLst>
                <a:ext uri="{FF2B5EF4-FFF2-40B4-BE49-F238E27FC236}">
                  <a16:creationId xmlns:a16="http://schemas.microsoft.com/office/drawing/2014/main" id="{0466BF52-433A-45AE-9C2F-DC4D37D5899E}"/>
                </a:ext>
              </a:extLst>
            </p:cNvPr>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4;p38">
              <a:extLst>
                <a:ext uri="{FF2B5EF4-FFF2-40B4-BE49-F238E27FC236}">
                  <a16:creationId xmlns:a16="http://schemas.microsoft.com/office/drawing/2014/main" id="{F5E0211D-8C56-4959-BD39-BEEC99E3501A}"/>
                </a:ext>
              </a:extLst>
            </p:cNvPr>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p38">
              <a:extLst>
                <a:ext uri="{FF2B5EF4-FFF2-40B4-BE49-F238E27FC236}">
                  <a16:creationId xmlns:a16="http://schemas.microsoft.com/office/drawing/2014/main" id="{0AD257B8-8AA6-402A-83EA-5D245BE43923}"/>
                </a:ext>
              </a:extLst>
            </p:cNvPr>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6;p38">
              <a:extLst>
                <a:ext uri="{FF2B5EF4-FFF2-40B4-BE49-F238E27FC236}">
                  <a16:creationId xmlns:a16="http://schemas.microsoft.com/office/drawing/2014/main" id="{3FF6BF7B-50C4-4A2F-BE6D-78678E4B3708}"/>
                </a:ext>
              </a:extLst>
            </p:cNvPr>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7;p38">
              <a:extLst>
                <a:ext uri="{FF2B5EF4-FFF2-40B4-BE49-F238E27FC236}">
                  <a16:creationId xmlns:a16="http://schemas.microsoft.com/office/drawing/2014/main" id="{6608A23C-8DF8-4BF4-B49E-5EF59FF70535}"/>
                </a:ext>
              </a:extLst>
            </p:cNvPr>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8;p38">
              <a:extLst>
                <a:ext uri="{FF2B5EF4-FFF2-40B4-BE49-F238E27FC236}">
                  <a16:creationId xmlns:a16="http://schemas.microsoft.com/office/drawing/2014/main" id="{B4516685-C1CF-44BE-A6EA-2F3AD684E627}"/>
                </a:ext>
              </a:extLst>
            </p:cNvPr>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9;p38">
              <a:extLst>
                <a:ext uri="{FF2B5EF4-FFF2-40B4-BE49-F238E27FC236}">
                  <a16:creationId xmlns:a16="http://schemas.microsoft.com/office/drawing/2014/main" id="{87A676CA-F0E7-4618-8E1D-6972724EBEBC}"/>
                </a:ext>
              </a:extLst>
            </p:cNvPr>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0;p38">
              <a:extLst>
                <a:ext uri="{FF2B5EF4-FFF2-40B4-BE49-F238E27FC236}">
                  <a16:creationId xmlns:a16="http://schemas.microsoft.com/office/drawing/2014/main" id="{8BF45EAA-ED2A-4D43-89DA-DDA3D78DF9BF}"/>
                </a:ext>
              </a:extLst>
            </p:cNvPr>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38">
              <a:extLst>
                <a:ext uri="{FF2B5EF4-FFF2-40B4-BE49-F238E27FC236}">
                  <a16:creationId xmlns:a16="http://schemas.microsoft.com/office/drawing/2014/main" id="{7112D19D-7AB7-441C-8532-EE02A2B4286E}"/>
                </a:ext>
              </a:extLst>
            </p:cNvPr>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38">
              <a:extLst>
                <a:ext uri="{FF2B5EF4-FFF2-40B4-BE49-F238E27FC236}">
                  <a16:creationId xmlns:a16="http://schemas.microsoft.com/office/drawing/2014/main" id="{6389EB23-60C1-4D11-B7A3-5F360FB3B6AE}"/>
                </a:ext>
              </a:extLst>
            </p:cNvPr>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38">
              <a:extLst>
                <a:ext uri="{FF2B5EF4-FFF2-40B4-BE49-F238E27FC236}">
                  <a16:creationId xmlns:a16="http://schemas.microsoft.com/office/drawing/2014/main" id="{C4975D1F-2BC5-41F8-BEAA-08DD92A43067}"/>
                </a:ext>
              </a:extLst>
            </p:cNvPr>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38">
              <a:extLst>
                <a:ext uri="{FF2B5EF4-FFF2-40B4-BE49-F238E27FC236}">
                  <a16:creationId xmlns:a16="http://schemas.microsoft.com/office/drawing/2014/main" id="{E16E05E5-A62B-4CF4-A4FB-59D35C1B3736}"/>
                </a:ext>
              </a:extLst>
            </p:cNvPr>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38">
              <a:extLst>
                <a:ext uri="{FF2B5EF4-FFF2-40B4-BE49-F238E27FC236}">
                  <a16:creationId xmlns:a16="http://schemas.microsoft.com/office/drawing/2014/main" id="{7F584AA4-2F32-499F-BB0E-47A81F5B03C3}"/>
                </a:ext>
              </a:extLst>
            </p:cNvPr>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38">
              <a:extLst>
                <a:ext uri="{FF2B5EF4-FFF2-40B4-BE49-F238E27FC236}">
                  <a16:creationId xmlns:a16="http://schemas.microsoft.com/office/drawing/2014/main" id="{7FE9D59F-01C2-4746-91D9-4C6113FFC329}"/>
                </a:ext>
              </a:extLst>
            </p:cNvPr>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38">
              <a:extLst>
                <a:ext uri="{FF2B5EF4-FFF2-40B4-BE49-F238E27FC236}">
                  <a16:creationId xmlns:a16="http://schemas.microsoft.com/office/drawing/2014/main" id="{712B0267-21B5-45DF-BFC0-8138A4941037}"/>
                </a:ext>
              </a:extLst>
            </p:cNvPr>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38">
              <a:extLst>
                <a:ext uri="{FF2B5EF4-FFF2-40B4-BE49-F238E27FC236}">
                  <a16:creationId xmlns:a16="http://schemas.microsoft.com/office/drawing/2014/main" id="{0A7F3368-F669-4277-8261-AA5DB71B13A6}"/>
                </a:ext>
              </a:extLst>
            </p:cNvPr>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38">
              <a:extLst>
                <a:ext uri="{FF2B5EF4-FFF2-40B4-BE49-F238E27FC236}">
                  <a16:creationId xmlns:a16="http://schemas.microsoft.com/office/drawing/2014/main" id="{74D56402-931E-452E-86F1-88D7DEE69142}"/>
                </a:ext>
              </a:extLst>
            </p:cNvPr>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0;p38">
              <a:extLst>
                <a:ext uri="{FF2B5EF4-FFF2-40B4-BE49-F238E27FC236}">
                  <a16:creationId xmlns:a16="http://schemas.microsoft.com/office/drawing/2014/main" id="{20CB96B8-DB7A-4A98-BC50-58EBC6B579EE}"/>
                </a:ext>
              </a:extLst>
            </p:cNvPr>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1;p38">
              <a:extLst>
                <a:ext uri="{FF2B5EF4-FFF2-40B4-BE49-F238E27FC236}">
                  <a16:creationId xmlns:a16="http://schemas.microsoft.com/office/drawing/2014/main" id="{5C04D380-576B-4B8B-93D9-428F60D3A9C5}"/>
                </a:ext>
              </a:extLst>
            </p:cNvPr>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2;p38">
              <a:extLst>
                <a:ext uri="{FF2B5EF4-FFF2-40B4-BE49-F238E27FC236}">
                  <a16:creationId xmlns:a16="http://schemas.microsoft.com/office/drawing/2014/main" id="{0A5EEB09-9E00-40BF-BFB2-C3B31FC797E0}"/>
                </a:ext>
              </a:extLst>
            </p:cNvPr>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3;p38">
              <a:extLst>
                <a:ext uri="{FF2B5EF4-FFF2-40B4-BE49-F238E27FC236}">
                  <a16:creationId xmlns:a16="http://schemas.microsoft.com/office/drawing/2014/main" id="{0524BE65-EE35-47A2-A244-F0FC1B5FB616}"/>
                </a:ext>
              </a:extLst>
            </p:cNvPr>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4;p38">
              <a:extLst>
                <a:ext uri="{FF2B5EF4-FFF2-40B4-BE49-F238E27FC236}">
                  <a16:creationId xmlns:a16="http://schemas.microsoft.com/office/drawing/2014/main" id="{5C32449A-94B4-494C-AAF3-61B238054B4A}"/>
                </a:ext>
              </a:extLst>
            </p:cNvPr>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5;p38">
              <a:extLst>
                <a:ext uri="{FF2B5EF4-FFF2-40B4-BE49-F238E27FC236}">
                  <a16:creationId xmlns:a16="http://schemas.microsoft.com/office/drawing/2014/main" id="{1FF92CAE-5AA4-47D0-9AEC-9B8B4345CFEB}"/>
                </a:ext>
              </a:extLst>
            </p:cNvPr>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6;p38">
              <a:extLst>
                <a:ext uri="{FF2B5EF4-FFF2-40B4-BE49-F238E27FC236}">
                  <a16:creationId xmlns:a16="http://schemas.microsoft.com/office/drawing/2014/main" id="{0AAE7597-6918-4D9E-A23D-7A44674AC318}"/>
                </a:ext>
              </a:extLst>
            </p:cNvPr>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7;p38">
              <a:extLst>
                <a:ext uri="{FF2B5EF4-FFF2-40B4-BE49-F238E27FC236}">
                  <a16:creationId xmlns:a16="http://schemas.microsoft.com/office/drawing/2014/main" id="{94F2EC5D-A66D-4778-9D63-C2C9BE62604B}"/>
                </a:ext>
              </a:extLst>
            </p:cNvPr>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8;p38">
              <a:extLst>
                <a:ext uri="{FF2B5EF4-FFF2-40B4-BE49-F238E27FC236}">
                  <a16:creationId xmlns:a16="http://schemas.microsoft.com/office/drawing/2014/main" id="{FEF12594-54E0-422E-B7A5-83CD4EEA5021}"/>
                </a:ext>
              </a:extLst>
            </p:cNvPr>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9;p38">
              <a:extLst>
                <a:ext uri="{FF2B5EF4-FFF2-40B4-BE49-F238E27FC236}">
                  <a16:creationId xmlns:a16="http://schemas.microsoft.com/office/drawing/2014/main" id="{06F13D80-2287-486F-8CD2-2555A981F252}"/>
                </a:ext>
              </a:extLst>
            </p:cNvPr>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0;p38">
              <a:extLst>
                <a:ext uri="{FF2B5EF4-FFF2-40B4-BE49-F238E27FC236}">
                  <a16:creationId xmlns:a16="http://schemas.microsoft.com/office/drawing/2014/main" id="{3FCB3B30-91D0-44F1-A399-74D905D7322A}"/>
                </a:ext>
              </a:extLst>
            </p:cNvPr>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1;p38">
              <a:extLst>
                <a:ext uri="{FF2B5EF4-FFF2-40B4-BE49-F238E27FC236}">
                  <a16:creationId xmlns:a16="http://schemas.microsoft.com/office/drawing/2014/main" id="{BEA47B15-86E4-451B-9FEA-84A9F8C57D1E}"/>
                </a:ext>
              </a:extLst>
            </p:cNvPr>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2;p38">
              <a:extLst>
                <a:ext uri="{FF2B5EF4-FFF2-40B4-BE49-F238E27FC236}">
                  <a16:creationId xmlns:a16="http://schemas.microsoft.com/office/drawing/2014/main" id="{35A0F4FD-173E-4FC5-9E03-798B1B492005}"/>
                </a:ext>
              </a:extLst>
            </p:cNvPr>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3;p38">
              <a:extLst>
                <a:ext uri="{FF2B5EF4-FFF2-40B4-BE49-F238E27FC236}">
                  <a16:creationId xmlns:a16="http://schemas.microsoft.com/office/drawing/2014/main" id="{E70EC793-66F6-4FA4-A0AF-C25A2D51C2F5}"/>
                </a:ext>
              </a:extLst>
            </p:cNvPr>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4;p38">
              <a:extLst>
                <a:ext uri="{FF2B5EF4-FFF2-40B4-BE49-F238E27FC236}">
                  <a16:creationId xmlns:a16="http://schemas.microsoft.com/office/drawing/2014/main" id="{CA068F5F-3F60-4C39-957C-0DDA12984945}"/>
                </a:ext>
              </a:extLst>
            </p:cNvPr>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p38">
              <a:extLst>
                <a:ext uri="{FF2B5EF4-FFF2-40B4-BE49-F238E27FC236}">
                  <a16:creationId xmlns:a16="http://schemas.microsoft.com/office/drawing/2014/main" id="{9377D316-3224-4565-A37A-A348F77DA4F7}"/>
                </a:ext>
              </a:extLst>
            </p:cNvPr>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6;p38">
              <a:extLst>
                <a:ext uri="{FF2B5EF4-FFF2-40B4-BE49-F238E27FC236}">
                  <a16:creationId xmlns:a16="http://schemas.microsoft.com/office/drawing/2014/main" id="{E9CC624A-5457-4FAE-8513-E4E8EC96088F}"/>
                </a:ext>
              </a:extLst>
            </p:cNvPr>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27;p38">
              <a:extLst>
                <a:ext uri="{FF2B5EF4-FFF2-40B4-BE49-F238E27FC236}">
                  <a16:creationId xmlns:a16="http://schemas.microsoft.com/office/drawing/2014/main" id="{CE1C2254-024C-4F5E-A76F-1AF9AAB23668}"/>
                </a:ext>
              </a:extLst>
            </p:cNvPr>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28;p38">
              <a:extLst>
                <a:ext uri="{FF2B5EF4-FFF2-40B4-BE49-F238E27FC236}">
                  <a16:creationId xmlns:a16="http://schemas.microsoft.com/office/drawing/2014/main" id="{C0CD246B-DFAA-4374-866C-256BAE9EF7F4}"/>
                </a:ext>
              </a:extLst>
            </p:cNvPr>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9;p38">
              <a:extLst>
                <a:ext uri="{FF2B5EF4-FFF2-40B4-BE49-F238E27FC236}">
                  <a16:creationId xmlns:a16="http://schemas.microsoft.com/office/drawing/2014/main" id="{A8123866-9F92-4B35-AE52-8D4F45DE1177}"/>
                </a:ext>
              </a:extLst>
            </p:cNvPr>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0;p38">
              <a:extLst>
                <a:ext uri="{FF2B5EF4-FFF2-40B4-BE49-F238E27FC236}">
                  <a16:creationId xmlns:a16="http://schemas.microsoft.com/office/drawing/2014/main" id="{3E0597B4-50C4-4F50-9B60-0A8F59C3E1A5}"/>
                </a:ext>
              </a:extLst>
            </p:cNvPr>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1;p38">
              <a:extLst>
                <a:ext uri="{FF2B5EF4-FFF2-40B4-BE49-F238E27FC236}">
                  <a16:creationId xmlns:a16="http://schemas.microsoft.com/office/drawing/2014/main" id="{6BCF83E9-D2FF-4133-BC89-79203EC4A26D}"/>
                </a:ext>
              </a:extLst>
            </p:cNvPr>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2;p38">
              <a:extLst>
                <a:ext uri="{FF2B5EF4-FFF2-40B4-BE49-F238E27FC236}">
                  <a16:creationId xmlns:a16="http://schemas.microsoft.com/office/drawing/2014/main" id="{20660388-09DB-4C63-A5BF-2C910D37C915}"/>
                </a:ext>
              </a:extLst>
            </p:cNvPr>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3;p38">
              <a:extLst>
                <a:ext uri="{FF2B5EF4-FFF2-40B4-BE49-F238E27FC236}">
                  <a16:creationId xmlns:a16="http://schemas.microsoft.com/office/drawing/2014/main" id="{F1A059ED-846E-4F66-A514-CCD44F375847}"/>
                </a:ext>
              </a:extLst>
            </p:cNvPr>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4;p38">
              <a:extLst>
                <a:ext uri="{FF2B5EF4-FFF2-40B4-BE49-F238E27FC236}">
                  <a16:creationId xmlns:a16="http://schemas.microsoft.com/office/drawing/2014/main" id="{62E957C9-A5E3-4EB6-90DB-EFC91DA7CFFD}"/>
                </a:ext>
              </a:extLst>
            </p:cNvPr>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5;p38">
              <a:extLst>
                <a:ext uri="{FF2B5EF4-FFF2-40B4-BE49-F238E27FC236}">
                  <a16:creationId xmlns:a16="http://schemas.microsoft.com/office/drawing/2014/main" id="{A95BEE96-1D48-42F3-B733-DD13088FCE73}"/>
                </a:ext>
              </a:extLst>
            </p:cNvPr>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6;p38">
              <a:extLst>
                <a:ext uri="{FF2B5EF4-FFF2-40B4-BE49-F238E27FC236}">
                  <a16:creationId xmlns:a16="http://schemas.microsoft.com/office/drawing/2014/main" id="{21FCB0AD-B8B4-4C67-A302-D3E2D5980EBC}"/>
                </a:ext>
              </a:extLst>
            </p:cNvPr>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7;p38">
              <a:extLst>
                <a:ext uri="{FF2B5EF4-FFF2-40B4-BE49-F238E27FC236}">
                  <a16:creationId xmlns:a16="http://schemas.microsoft.com/office/drawing/2014/main" id="{2C2FE1EA-149D-48DB-B157-07FFCD233E46}"/>
                </a:ext>
              </a:extLst>
            </p:cNvPr>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8;p38">
              <a:extLst>
                <a:ext uri="{FF2B5EF4-FFF2-40B4-BE49-F238E27FC236}">
                  <a16:creationId xmlns:a16="http://schemas.microsoft.com/office/drawing/2014/main" id="{5E1420B3-B991-4C1A-831A-A4A453D6D0E5}"/>
                </a:ext>
              </a:extLst>
            </p:cNvPr>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239;p38">
            <a:extLst>
              <a:ext uri="{FF2B5EF4-FFF2-40B4-BE49-F238E27FC236}">
                <a16:creationId xmlns:a16="http://schemas.microsoft.com/office/drawing/2014/main" id="{B39B8870-CB1E-44EE-A9CE-2F434EF8AA97}"/>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0;p38">
            <a:extLst>
              <a:ext uri="{FF2B5EF4-FFF2-40B4-BE49-F238E27FC236}">
                <a16:creationId xmlns:a16="http://schemas.microsoft.com/office/drawing/2014/main" id="{18D04CFC-1F6A-4D9B-BDA8-650D1419911F}"/>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1;p38">
            <a:extLst>
              <a:ext uri="{FF2B5EF4-FFF2-40B4-BE49-F238E27FC236}">
                <a16:creationId xmlns:a16="http://schemas.microsoft.com/office/drawing/2014/main" id="{88748016-51E6-4018-BBA0-03F623A09B1B}"/>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43;p38">
            <a:extLst>
              <a:ext uri="{FF2B5EF4-FFF2-40B4-BE49-F238E27FC236}">
                <a16:creationId xmlns:a16="http://schemas.microsoft.com/office/drawing/2014/main" id="{7DCEA1E4-0CDD-4415-83D9-456665E5A8B9}"/>
              </a:ext>
            </a:extLst>
          </p:cNvPr>
          <p:cNvSpPr/>
          <p:nvPr/>
        </p:nvSpPr>
        <p:spPr>
          <a:xfrm flipH="1">
            <a:off x="3672701" y="3367765"/>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44;p38">
            <a:extLst>
              <a:ext uri="{FF2B5EF4-FFF2-40B4-BE49-F238E27FC236}">
                <a16:creationId xmlns:a16="http://schemas.microsoft.com/office/drawing/2014/main" id="{5A7F8E0B-F271-4660-ADC3-0E8C356F16B0}"/>
              </a:ext>
            </a:extLst>
          </p:cNvPr>
          <p:cNvSpPr/>
          <p:nvPr/>
        </p:nvSpPr>
        <p:spPr>
          <a:xfrm rot="10800000" flipH="1">
            <a:off x="6161840" y="4566943"/>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1246;p38">
            <a:extLst>
              <a:ext uri="{FF2B5EF4-FFF2-40B4-BE49-F238E27FC236}">
                <a16:creationId xmlns:a16="http://schemas.microsoft.com/office/drawing/2014/main" id="{067AFADE-5661-44E3-BE45-81820A74305D}"/>
              </a:ext>
            </a:extLst>
          </p:cNvPr>
          <p:cNvPicPr preferRelativeResize="0"/>
          <p:nvPr/>
        </p:nvPicPr>
        <p:blipFill>
          <a:blip r:embed="rId10">
            <a:alphaModFix/>
          </a:blip>
          <a:stretch>
            <a:fillRect/>
          </a:stretch>
        </p:blipFill>
        <p:spPr>
          <a:xfrm>
            <a:off x="845423" y="3506120"/>
            <a:ext cx="274156" cy="362968"/>
          </a:xfrm>
          <a:prstGeom prst="rect">
            <a:avLst/>
          </a:prstGeom>
          <a:noFill/>
          <a:ln>
            <a:noFill/>
          </a:ln>
        </p:spPr>
      </p:pic>
      <p:sp>
        <p:nvSpPr>
          <p:cNvPr id="82" name="Google Shape;1080;p36">
            <a:extLst>
              <a:ext uri="{FF2B5EF4-FFF2-40B4-BE49-F238E27FC236}">
                <a16:creationId xmlns:a16="http://schemas.microsoft.com/office/drawing/2014/main" id="{791AC311-6566-4B24-9FEF-2A5B4D8FCE63}"/>
              </a:ext>
            </a:extLst>
          </p:cNvPr>
          <p:cNvSpPr txBox="1">
            <a:spLocks/>
          </p:cNvSpPr>
          <p:nvPr/>
        </p:nvSpPr>
        <p:spPr>
          <a:xfrm>
            <a:off x="1410796" y="2592431"/>
            <a:ext cx="1248201" cy="780789"/>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B0604020202020204" charset="0"/>
                <a:cs typeface="Teko" panose="020B0604020202020204" charset="0"/>
              </a:rPr>
              <a:t>Target task:</a:t>
            </a:r>
          </a:p>
        </p:txBody>
      </p:sp>
      <p:grpSp>
        <p:nvGrpSpPr>
          <p:cNvPr id="83" name="Google Shape;624;p28">
            <a:extLst>
              <a:ext uri="{FF2B5EF4-FFF2-40B4-BE49-F238E27FC236}">
                <a16:creationId xmlns:a16="http://schemas.microsoft.com/office/drawing/2014/main" id="{1BFE10F1-06AB-4B44-9191-A09CDB4B2858}"/>
              </a:ext>
            </a:extLst>
          </p:cNvPr>
          <p:cNvGrpSpPr/>
          <p:nvPr/>
        </p:nvGrpSpPr>
        <p:grpSpPr>
          <a:xfrm>
            <a:off x="277425" y="3238845"/>
            <a:ext cx="2537909" cy="1320238"/>
            <a:chOff x="2735900" y="3141850"/>
            <a:chExt cx="4615000" cy="1024950"/>
          </a:xfrm>
        </p:grpSpPr>
        <p:sp>
          <p:nvSpPr>
            <p:cNvPr id="84" name="Google Shape;625;p28">
              <a:extLst>
                <a:ext uri="{FF2B5EF4-FFF2-40B4-BE49-F238E27FC236}">
                  <a16:creationId xmlns:a16="http://schemas.microsoft.com/office/drawing/2014/main" id="{4F65D28F-BAF3-4021-987E-97C5D0CB20F1}"/>
                </a:ext>
              </a:extLst>
            </p:cNvPr>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6;p28">
              <a:extLst>
                <a:ext uri="{FF2B5EF4-FFF2-40B4-BE49-F238E27FC236}">
                  <a16:creationId xmlns:a16="http://schemas.microsoft.com/office/drawing/2014/main" id="{4563A855-695B-4343-98CF-DC5734631386}"/>
                </a:ext>
              </a:extLst>
            </p:cNvPr>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81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0" fill="hold"/>
                                        <p:tgtEl>
                                          <p:spTgt spid="7"/>
                                        </p:tgtEl>
                                      </p:cBhvr>
                                    </p:cmd>
                                  </p:childTnLst>
                                </p:cTn>
                              </p:par>
                              <p:par>
                                <p:cTn id="7" presetID="1" presetClass="mediacall" presetSubtype="0" fill="hold" nodeType="withEffect">
                                  <p:stCondLst>
                                    <p:cond delay="0"/>
                                  </p:stCondLst>
                                  <p:childTnLst>
                                    <p:cmd type="call" cmd="playFrom(0.0)">
                                      <p:cBhvr>
                                        <p:cTn id="8" dur="11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72E3F6-B87D-4177-B20E-3298337F8868}"/>
              </a:ext>
            </a:extLst>
          </p:cNvPr>
          <p:cNvSpPr txBox="1">
            <a:spLocks/>
          </p:cNvSpPr>
          <p:nvPr/>
        </p:nvSpPr>
        <p:spPr>
          <a:xfrm>
            <a:off x="3556041" y="390657"/>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17" name="Google Shape;669;p31">
            <a:extLst>
              <a:ext uri="{FF2B5EF4-FFF2-40B4-BE49-F238E27FC236}">
                <a16:creationId xmlns:a16="http://schemas.microsoft.com/office/drawing/2014/main" id="{BBD50E81-BD1E-4FEC-8088-56F530E7BE51}"/>
              </a:ext>
            </a:extLst>
          </p:cNvPr>
          <p:cNvSpPr txBox="1">
            <a:spLocks/>
          </p:cNvSpPr>
          <p:nvPr/>
        </p:nvSpPr>
        <p:spPr>
          <a:xfrm>
            <a:off x="1417176" y="960032"/>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TRUE AUTOMATON</a:t>
            </a:r>
          </a:p>
        </p:txBody>
      </p:sp>
      <p:sp>
        <p:nvSpPr>
          <p:cNvPr id="18" name="Google Shape;669;p31">
            <a:extLst>
              <a:ext uri="{FF2B5EF4-FFF2-40B4-BE49-F238E27FC236}">
                <a16:creationId xmlns:a16="http://schemas.microsoft.com/office/drawing/2014/main" id="{22B0B1E2-CE54-4AC4-B08E-425DCB1776D6}"/>
              </a:ext>
            </a:extLst>
          </p:cNvPr>
          <p:cNvSpPr txBox="1">
            <a:spLocks/>
          </p:cNvSpPr>
          <p:nvPr/>
        </p:nvSpPr>
        <p:spPr>
          <a:xfrm>
            <a:off x="6108764" y="945796"/>
            <a:ext cx="2328864" cy="5972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3F3F3"/>
                </a:solidFill>
                <a:latin typeface="Teko"/>
                <a:ea typeface="Teko"/>
                <a:cs typeface="Teko"/>
                <a:sym typeface="Teko"/>
              </a:rPr>
              <a:t>EXTRACTED AUTOMATON</a:t>
            </a:r>
          </a:p>
        </p:txBody>
      </p:sp>
      <p:sp>
        <p:nvSpPr>
          <p:cNvPr id="22" name="Google Shape;1342;p40">
            <a:extLst>
              <a:ext uri="{FF2B5EF4-FFF2-40B4-BE49-F238E27FC236}">
                <a16:creationId xmlns:a16="http://schemas.microsoft.com/office/drawing/2014/main" id="{DF77CE08-3D4D-42A1-B02A-6633015E0F76}"/>
              </a:ext>
            </a:extLst>
          </p:cNvPr>
          <p:cNvSpPr/>
          <p:nvPr/>
        </p:nvSpPr>
        <p:spPr>
          <a:xfrm>
            <a:off x="698113" y="1635554"/>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roup 33">
            <a:extLst>
              <a:ext uri="{FF2B5EF4-FFF2-40B4-BE49-F238E27FC236}">
                <a16:creationId xmlns:a16="http://schemas.microsoft.com/office/drawing/2014/main" id="{396CDD06-1725-4BC9-8740-0C4FD04E12B0}"/>
              </a:ext>
            </a:extLst>
          </p:cNvPr>
          <p:cNvGrpSpPr/>
          <p:nvPr/>
        </p:nvGrpSpPr>
        <p:grpSpPr>
          <a:xfrm>
            <a:off x="327660" y="1604732"/>
            <a:ext cx="4983435" cy="2325631"/>
            <a:chOff x="531288" y="1960300"/>
            <a:chExt cx="5140514" cy="3807763"/>
          </a:xfrm>
        </p:grpSpPr>
        <p:sp>
          <p:nvSpPr>
            <p:cNvPr id="20" name="Google Shape;1340;p40">
              <a:extLst>
                <a:ext uri="{FF2B5EF4-FFF2-40B4-BE49-F238E27FC236}">
                  <a16:creationId xmlns:a16="http://schemas.microsoft.com/office/drawing/2014/main" id="{6AE70CCD-74BC-41D1-AA85-F66E2D208D26}"/>
                </a:ext>
              </a:extLst>
            </p:cNvPr>
            <p:cNvSpPr/>
            <p:nvPr/>
          </p:nvSpPr>
          <p:spPr>
            <a:xfrm>
              <a:off x="691655" y="2191456"/>
              <a:ext cx="4819780" cy="357660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1;p40">
              <a:extLst>
                <a:ext uri="{FF2B5EF4-FFF2-40B4-BE49-F238E27FC236}">
                  <a16:creationId xmlns:a16="http://schemas.microsoft.com/office/drawing/2014/main" id="{3B260684-C204-412A-A077-C13DF4639DAA}"/>
                </a:ext>
              </a:extLst>
            </p:cNvPr>
            <p:cNvSpPr/>
            <p:nvPr/>
          </p:nvSpPr>
          <p:spPr>
            <a:xfrm>
              <a:off x="531288" y="1960300"/>
              <a:ext cx="5140514" cy="358367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3;p40">
              <a:extLst>
                <a:ext uri="{FF2B5EF4-FFF2-40B4-BE49-F238E27FC236}">
                  <a16:creationId xmlns:a16="http://schemas.microsoft.com/office/drawing/2014/main" id="{256AE5BA-7A9D-4199-9E50-6C8ECF131825}"/>
                </a:ext>
              </a:extLst>
            </p:cNvPr>
            <p:cNvSpPr/>
            <p:nvPr/>
          </p:nvSpPr>
          <p:spPr>
            <a:xfrm>
              <a:off x="5253818" y="2380844"/>
              <a:ext cx="225200" cy="225200"/>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5;p40">
              <a:extLst>
                <a:ext uri="{FF2B5EF4-FFF2-40B4-BE49-F238E27FC236}">
                  <a16:creationId xmlns:a16="http://schemas.microsoft.com/office/drawing/2014/main" id="{1DCCBE52-B296-4D93-B5BE-333090F96ECE}"/>
                </a:ext>
              </a:extLst>
            </p:cNvPr>
            <p:cNvSpPr/>
            <p:nvPr/>
          </p:nvSpPr>
          <p:spPr>
            <a:xfrm>
              <a:off x="707404" y="5412148"/>
              <a:ext cx="225200" cy="225200"/>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6;p40">
              <a:extLst>
                <a:ext uri="{FF2B5EF4-FFF2-40B4-BE49-F238E27FC236}">
                  <a16:creationId xmlns:a16="http://schemas.microsoft.com/office/drawing/2014/main" id="{67D07F23-259C-46E9-BA2C-5208BAA427FE}"/>
                </a:ext>
              </a:extLst>
            </p:cNvPr>
            <p:cNvSpPr/>
            <p:nvPr/>
          </p:nvSpPr>
          <p:spPr>
            <a:xfrm>
              <a:off x="697891" y="2380844"/>
              <a:ext cx="225200" cy="225200"/>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5A2DC3A1-7833-4855-9ADE-59136653A68A}"/>
              </a:ext>
            </a:extLst>
          </p:cNvPr>
          <p:cNvGrpSpPr/>
          <p:nvPr/>
        </p:nvGrpSpPr>
        <p:grpSpPr>
          <a:xfrm>
            <a:off x="6015373" y="1511640"/>
            <a:ext cx="2515649" cy="3002173"/>
            <a:chOff x="531288" y="1803829"/>
            <a:chExt cx="5140514" cy="4170468"/>
          </a:xfrm>
        </p:grpSpPr>
        <p:sp>
          <p:nvSpPr>
            <p:cNvPr id="36" name="Google Shape;1340;p40">
              <a:extLst>
                <a:ext uri="{FF2B5EF4-FFF2-40B4-BE49-F238E27FC236}">
                  <a16:creationId xmlns:a16="http://schemas.microsoft.com/office/drawing/2014/main" id="{65C73B15-394F-4001-A482-63460BE9F706}"/>
                </a:ext>
              </a:extLst>
            </p:cNvPr>
            <p:cNvSpPr/>
            <p:nvPr/>
          </p:nvSpPr>
          <p:spPr>
            <a:xfrm>
              <a:off x="691654"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41;p40">
              <a:extLst>
                <a:ext uri="{FF2B5EF4-FFF2-40B4-BE49-F238E27FC236}">
                  <a16:creationId xmlns:a16="http://schemas.microsoft.com/office/drawing/2014/main" id="{F61CC4C3-602B-4763-A551-9C8521BCF784}"/>
                </a:ext>
              </a:extLst>
            </p:cNvPr>
            <p:cNvSpPr/>
            <p:nvPr/>
          </p:nvSpPr>
          <p:spPr>
            <a:xfrm>
              <a:off x="531288" y="1803829"/>
              <a:ext cx="5140514" cy="3740143"/>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3;p40">
              <a:extLst>
                <a:ext uri="{FF2B5EF4-FFF2-40B4-BE49-F238E27FC236}">
                  <a16:creationId xmlns:a16="http://schemas.microsoft.com/office/drawing/2014/main" id="{F9EA17F6-ACFB-4C1F-B5E6-6169885E568D}"/>
                </a:ext>
              </a:extLst>
            </p:cNvPr>
            <p:cNvSpPr/>
            <p:nvPr/>
          </p:nvSpPr>
          <p:spPr>
            <a:xfrm>
              <a:off x="4924719"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5;p40">
              <a:extLst>
                <a:ext uri="{FF2B5EF4-FFF2-40B4-BE49-F238E27FC236}">
                  <a16:creationId xmlns:a16="http://schemas.microsoft.com/office/drawing/2014/main" id="{A1412CBD-B8A0-42DD-B11B-A1CD854E36B6}"/>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6;p40">
              <a:extLst>
                <a:ext uri="{FF2B5EF4-FFF2-40B4-BE49-F238E27FC236}">
                  <a16:creationId xmlns:a16="http://schemas.microsoft.com/office/drawing/2014/main" id="{8EF8AD67-ACBC-4B4F-B40F-304B502799F1}"/>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Rectangle 40">
            <a:extLst>
              <a:ext uri="{FF2B5EF4-FFF2-40B4-BE49-F238E27FC236}">
                <a16:creationId xmlns:a16="http://schemas.microsoft.com/office/drawing/2014/main" id="{017A796F-585E-4229-8BE1-6B5168722521}"/>
              </a:ext>
            </a:extLst>
          </p:cNvPr>
          <p:cNvSpPr/>
          <p:nvPr/>
        </p:nvSpPr>
        <p:spPr>
          <a:xfrm>
            <a:off x="2130539" y="4179015"/>
            <a:ext cx="2851005" cy="646331"/>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cs typeface="Arial" panose="020B0604020202020204" pitchFamily="34" charset="0"/>
              </a:rPr>
              <a:t>&lt;(!c0 &amp; !c1 &amp; !c2)* ; c0 ; (!c0 &amp; !c1 &amp; !c2) * ; c1 ; (!c0 &amp; !c1 &amp; !c2) * ; c2 &gt;</a:t>
            </a:r>
            <a:r>
              <a:rPr lang="en-US" sz="1200" dirty="0" err="1">
                <a:solidFill>
                  <a:schemeClr val="bg1"/>
                </a:solidFill>
                <a:latin typeface="Source Code Pro" panose="020B0604020202020204" charset="0"/>
                <a:ea typeface="Source Code Pro" panose="020B0604020202020204" charset="0"/>
                <a:cs typeface="Arial" panose="020B0604020202020204" pitchFamily="34" charset="0"/>
              </a:rPr>
              <a:t>tt</a:t>
            </a:r>
            <a:endParaRPr lang="en-US" sz="1200" dirty="0">
              <a:solidFill>
                <a:schemeClr val="bg1"/>
              </a:solidFill>
              <a:latin typeface="Source Code Pro" panose="020B0604020202020204" charset="0"/>
              <a:ea typeface="Source Code Pro" panose="020B0604020202020204" charset="0"/>
              <a:cs typeface="Arial" panose="020B0604020202020204" pitchFamily="34" charset="0"/>
            </a:endParaRPr>
          </a:p>
        </p:txBody>
      </p:sp>
      <mc:AlternateContent xmlns:mc="http://schemas.openxmlformats.org/markup-compatibility/2006">
        <mc:Choice xmlns:a14="http://schemas.microsoft.com/office/drawing/2010/main" Requires="a14">
          <p:sp>
            <p:nvSpPr>
              <p:cNvPr id="42" name="Google Shape;669;p31">
                <a:extLst>
                  <a:ext uri="{FF2B5EF4-FFF2-40B4-BE49-F238E27FC236}">
                    <a16:creationId xmlns:a16="http://schemas.microsoft.com/office/drawing/2014/main" id="{95CA9360-8801-4B0B-8531-6195D9455B31}"/>
                  </a:ext>
                </a:extLst>
              </p:cNvPr>
              <p:cNvSpPr txBox="1">
                <a:spLocks/>
              </p:cNvSpPr>
              <p:nvPr/>
            </p:nvSpPr>
            <p:spPr>
              <a:xfrm>
                <a:off x="-310845" y="4154849"/>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14:m>
                  <m:oMathPara xmlns:m="http://schemas.openxmlformats.org/officeDocument/2006/math">
                    <m:oMathParaPr>
                      <m:jc m:val="centerGroup"/>
                    </m:oMathParaPr>
                    <m:oMath xmlns:m="http://schemas.openxmlformats.org/officeDocument/2006/math">
                      <m:r>
                        <m:rPr>
                          <m:nor/>
                        </m:rPr>
                        <a:rPr lang="en-US" sz="2400" b="0" i="0" smtClean="0">
                          <a:solidFill>
                            <a:srgbClr val="F3F3F3"/>
                          </a:solidFill>
                          <a:latin typeface="Teko" panose="020B0604020202020204" charset="0"/>
                          <a:ea typeface="Teko"/>
                          <a:cs typeface="Teko" panose="020B0604020202020204" charset="0"/>
                          <a:sym typeface="Teko"/>
                        </a:rPr>
                        <m:t>LD</m:t>
                      </m:r>
                      <m:sSub>
                        <m:sSubPr>
                          <m:ctrlPr>
                            <a:rPr lang="en-US" sz="2400" b="0" i="1" smtClean="0">
                              <a:solidFill>
                                <a:srgbClr val="F3F3F3"/>
                              </a:solidFill>
                              <a:latin typeface="Cambria Math" panose="02040503050406030204" pitchFamily="18" charset="0"/>
                              <a:ea typeface="Teko"/>
                              <a:cs typeface="Teko"/>
                              <a:sym typeface="Teko"/>
                            </a:rPr>
                          </m:ctrlPr>
                        </m:sSubPr>
                        <m:e>
                          <m:r>
                            <m:rPr>
                              <m:nor/>
                            </m:rPr>
                            <a:rPr lang="en-US" sz="2400" b="0" i="0" smtClean="0">
                              <a:solidFill>
                                <a:srgbClr val="F3F3F3"/>
                              </a:solidFill>
                              <a:latin typeface="Teko" panose="020B0604020202020204" charset="0"/>
                              <a:ea typeface="Teko"/>
                              <a:cs typeface="Teko" panose="020B0604020202020204" charset="0"/>
                              <a:sym typeface="Teko"/>
                            </a:rPr>
                            <m:t>L</m:t>
                          </m:r>
                        </m:e>
                        <m:sub>
                          <m:r>
                            <m:rPr>
                              <m:nor/>
                            </m:rPr>
                            <a:rPr lang="en-US" sz="2400" b="0" i="0" smtClean="0">
                              <a:solidFill>
                                <a:srgbClr val="F3F3F3"/>
                              </a:solidFill>
                              <a:latin typeface="Teko" panose="020B0604020202020204" charset="0"/>
                              <a:ea typeface="Teko"/>
                              <a:cs typeface="Teko" panose="020B0604020202020204" charset="0"/>
                              <a:sym typeface="Teko"/>
                            </a:rPr>
                            <m:t>f</m:t>
                          </m:r>
                        </m:sub>
                      </m:sSub>
                    </m:oMath>
                  </m:oMathPara>
                </a14:m>
                <a:endParaRPr lang="en-US" sz="2400" dirty="0">
                  <a:solidFill>
                    <a:srgbClr val="F3F3F3"/>
                  </a:solidFill>
                  <a:latin typeface="Teko" panose="020B0604020202020204" charset="0"/>
                  <a:ea typeface="Teko"/>
                  <a:cs typeface="Teko" panose="020B0604020202020204" charset="0"/>
                  <a:sym typeface="Teko"/>
                </a:endParaRPr>
              </a:p>
            </p:txBody>
          </p:sp>
        </mc:Choice>
        <mc:Fallback>
          <p:sp>
            <p:nvSpPr>
              <p:cNvPr id="42" name="Google Shape;669;p31">
                <a:extLst>
                  <a:ext uri="{FF2B5EF4-FFF2-40B4-BE49-F238E27FC236}">
                    <a16:creationId xmlns:a16="http://schemas.microsoft.com/office/drawing/2014/main" id="{95CA9360-8801-4B0B-8531-6195D9455B31}"/>
                  </a:ext>
                </a:extLst>
              </p:cNvPr>
              <p:cNvSpPr txBox="1">
                <a:spLocks noRot="1" noChangeAspect="1" noMove="1" noResize="1" noEditPoints="1" noAdjustHandles="1" noChangeArrowheads="1" noChangeShapeType="1" noTextEdit="1"/>
              </p:cNvSpPr>
              <p:nvPr/>
            </p:nvSpPr>
            <p:spPr>
              <a:xfrm>
                <a:off x="-310845" y="4154849"/>
                <a:ext cx="2328864" cy="644700"/>
              </a:xfrm>
              <a:prstGeom prst="rect">
                <a:avLst/>
              </a:prstGeom>
              <a:blipFill>
                <a:blip r:embed="rId3"/>
                <a:stretch>
                  <a:fillRect/>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B4A54978-607C-4D10-B5DB-B1D55F6367F8}"/>
              </a:ext>
            </a:extLst>
          </p:cNvPr>
          <p:cNvSpPr/>
          <p:nvPr/>
        </p:nvSpPr>
        <p:spPr>
          <a:xfrm>
            <a:off x="6253592" y="4596772"/>
            <a:ext cx="1045478" cy="307777"/>
          </a:xfrm>
          <a:prstGeom prst="rect">
            <a:avLst/>
          </a:prstGeom>
        </p:spPr>
        <p:txBody>
          <a:bodyPr wrap="none">
            <a:spAutoFit/>
          </a:bodyPr>
          <a:lstStyle/>
          <a:p>
            <a:pPr algn="ctr"/>
            <a:r>
              <a:rPr lang="en-US" dirty="0">
                <a:solidFill>
                  <a:srgbClr val="F3F3F3"/>
                </a:solidFill>
                <a:latin typeface="Teko"/>
                <a:ea typeface="Teko"/>
                <a:cs typeface="Teko"/>
                <a:sym typeface="Teko"/>
              </a:rPr>
              <a:t>(BY THE EXPERT)</a:t>
            </a:r>
            <a:endParaRPr lang="en-US" sz="2800" dirty="0">
              <a:solidFill>
                <a:srgbClr val="F3F3F3"/>
              </a:solidFill>
              <a:latin typeface="Teko"/>
              <a:ea typeface="Teko"/>
              <a:cs typeface="Teko"/>
              <a:sym typeface="Teko"/>
            </a:endParaRPr>
          </a:p>
        </p:txBody>
      </p:sp>
      <p:sp>
        <p:nvSpPr>
          <p:cNvPr id="47" name="Google Shape;669;p31">
            <a:extLst>
              <a:ext uri="{FF2B5EF4-FFF2-40B4-BE49-F238E27FC236}">
                <a16:creationId xmlns:a16="http://schemas.microsoft.com/office/drawing/2014/main" id="{387651ED-FBF2-43FE-8608-89E76C2AEA29}"/>
              </a:ext>
            </a:extLst>
          </p:cNvPr>
          <p:cNvSpPr txBox="1">
            <a:spLocks/>
          </p:cNvSpPr>
          <p:nvPr/>
        </p:nvSpPr>
        <p:spPr>
          <a:xfrm>
            <a:off x="-341320" y="4154849"/>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 Formula:</a:t>
            </a:r>
          </a:p>
        </p:txBody>
      </p:sp>
      <p:sp>
        <p:nvSpPr>
          <p:cNvPr id="48" name="Google Shape;1342;p40">
            <a:extLst>
              <a:ext uri="{FF2B5EF4-FFF2-40B4-BE49-F238E27FC236}">
                <a16:creationId xmlns:a16="http://schemas.microsoft.com/office/drawing/2014/main" id="{4CCE13DD-AD3E-47B3-A991-9E4DFC209244}"/>
              </a:ext>
            </a:extLst>
          </p:cNvPr>
          <p:cNvSpPr/>
          <p:nvPr/>
        </p:nvSpPr>
        <p:spPr>
          <a:xfrm>
            <a:off x="404128" y="1552365"/>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descr="A necklace with a black background&#10;&#10;Description automatically generated">
            <a:extLst>
              <a:ext uri="{FF2B5EF4-FFF2-40B4-BE49-F238E27FC236}">
                <a16:creationId xmlns:a16="http://schemas.microsoft.com/office/drawing/2014/main" id="{448BC612-C03B-4AAC-A9AB-2C8B7B456933}"/>
              </a:ext>
            </a:extLst>
          </p:cNvPr>
          <p:cNvPicPr>
            <a:picLocks noChangeAspect="1"/>
          </p:cNvPicPr>
          <p:nvPr/>
        </p:nvPicPr>
        <p:blipFill>
          <a:blip r:embed="rId4"/>
          <a:stretch>
            <a:fillRect/>
          </a:stretch>
        </p:blipFill>
        <p:spPr>
          <a:xfrm>
            <a:off x="6199230" y="1908527"/>
            <a:ext cx="2103294" cy="2251413"/>
          </a:xfrm>
          <a:prstGeom prst="rect">
            <a:avLst/>
          </a:prstGeom>
        </p:spPr>
      </p:pic>
      <p:pic>
        <p:nvPicPr>
          <p:cNvPr id="58" name="Picture 57" descr="A picture containing chain&#10;&#10;Description automatically generated">
            <a:extLst>
              <a:ext uri="{FF2B5EF4-FFF2-40B4-BE49-F238E27FC236}">
                <a16:creationId xmlns:a16="http://schemas.microsoft.com/office/drawing/2014/main" id="{472E104E-40DA-4C17-A9C5-6F974DD2BA2E}"/>
              </a:ext>
            </a:extLst>
          </p:cNvPr>
          <p:cNvPicPr>
            <a:picLocks noChangeAspect="1"/>
          </p:cNvPicPr>
          <p:nvPr/>
        </p:nvPicPr>
        <p:blipFill>
          <a:blip r:embed="rId5"/>
          <a:stretch>
            <a:fillRect/>
          </a:stretch>
        </p:blipFill>
        <p:spPr>
          <a:xfrm>
            <a:off x="556260" y="1878544"/>
            <a:ext cx="4540594" cy="1867309"/>
          </a:xfrm>
          <a:prstGeom prst="rect">
            <a:avLst/>
          </a:prstGeom>
        </p:spPr>
      </p:pic>
    </p:spTree>
    <p:extLst>
      <p:ext uri="{BB962C8B-B14F-4D97-AF65-F5344CB8AC3E}">
        <p14:creationId xmlns:p14="http://schemas.microsoft.com/office/powerpoint/2010/main" val="82851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69;p31">
            <a:extLst>
              <a:ext uri="{FF2B5EF4-FFF2-40B4-BE49-F238E27FC236}">
                <a16:creationId xmlns:a16="http://schemas.microsoft.com/office/drawing/2014/main" id="{980CE35B-BC14-4469-93FF-16AA45963B6C}"/>
              </a:ext>
            </a:extLst>
          </p:cNvPr>
          <p:cNvSpPr txBox="1">
            <a:spLocks/>
          </p:cNvSpPr>
          <p:nvPr/>
        </p:nvSpPr>
        <p:spPr>
          <a:xfrm>
            <a:off x="2370840" y="3417978"/>
            <a:ext cx="2622287" cy="4263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11FFFF"/>
                </a:solidFill>
                <a:latin typeface="Teko"/>
                <a:ea typeface="Teko"/>
                <a:cs typeface="Teko"/>
                <a:sym typeface="Teko"/>
              </a:rPr>
              <a:t>DFA </a:t>
            </a:r>
          </a:p>
          <a:p>
            <a:pPr algn="ctr"/>
            <a:r>
              <a:rPr lang="en-US" sz="3600" dirty="0">
                <a:solidFill>
                  <a:srgbClr val="11FFFF"/>
                </a:solidFill>
                <a:latin typeface="Teko"/>
                <a:ea typeface="Teko"/>
                <a:cs typeface="Teko"/>
                <a:sym typeface="Teko"/>
              </a:rPr>
              <a:t>EXTRACTION</a:t>
            </a:r>
          </a:p>
        </p:txBody>
      </p:sp>
      <mc:AlternateContent xmlns:mc="http://schemas.openxmlformats.org/markup-compatibility/2006">
        <mc:Choice xmlns:a14="http://schemas.microsoft.com/office/drawing/2010/main" Requires="a14">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r>
                                  <m:rPr>
                                    <m:nor/>
                                  </m:rPr>
                                  <a:rPr lang="en-US" sz="1600" b="0" i="0" cap="none" spc="0" smtClean="0">
                                    <a:ln>
                                      <a:noFill/>
                                    </a:ln>
                                    <a:solidFill>
                                      <a:schemeClr val="bg1"/>
                                    </a:solidFill>
                                    <a:effectLst/>
                                    <a:latin typeface="lmroman10-italic" panose="00000500000000000000" pitchFamily="50" charset="0"/>
                                    <a:ea typeface="Source Code Pro" panose="020B0604020202020204" charset="0"/>
                                  </a:rPr>
                                  <m:t>S</m:t>
                                </m:r>
                              </m:oMath>
                            </m:oMathPara>
                          </a14:m>
                          <a:endParaRPr lang="en-US" sz="10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Σ</m:t>
                                </m:r>
                              </m:oMath>
                            </m:oMathPara>
                          </a14:m>
                          <a:endParaRPr lang="en-US" sz="14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p>
                                  <m:sSupPr>
                                    <m:ctrlPr>
                                      <a:rPr lang="en-US" sz="1400" b="0" i="1" cap="none" spc="0" smtClean="0">
                                        <a:ln>
                                          <a:noFill/>
                                        </a:ln>
                                        <a:solidFill>
                                          <a:schemeClr val="bg1"/>
                                        </a:solidFill>
                                        <a:effectLst/>
                                        <a:latin typeface="Cambria Math" panose="02040503050406030204" pitchFamily="18" charset="0"/>
                                        <a:ea typeface="Source Code Pro" panose="020B0604020202020204" charset="0"/>
                                      </a:rPr>
                                    </m:ctrlPr>
                                  </m:sSupPr>
                                  <m:e>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s</m:t>
                                    </m:r>
                                  </m:e>
                                  <m:sup>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0</m:t>
                                    </m:r>
                                  </m:sup>
                                </m:sSup>
                              </m:oMath>
                            </m:oMathPara>
                          </a14:m>
                          <a:endParaRPr lang="en-US" sz="14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37084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r>
                                  <m:rPr>
                                    <m:nor/>
                                  </m:rPr>
                                  <a:rPr lang="en-US" sz="1600" b="0" i="1" cap="none" spc="0" smtClean="0">
                                    <a:ln>
                                      <a:noFill/>
                                    </a:ln>
                                    <a:solidFill>
                                      <a:schemeClr val="bg1"/>
                                    </a:solidFill>
                                    <a:effectLst/>
                                    <a:latin typeface="Cambria Math" panose="02040503050406030204" pitchFamily="18" charset="0"/>
                                    <a:ea typeface="Source Code Pro" panose="020B0604020202020204" charset="0"/>
                                  </a:rPr>
                                  <m:t>ρ</m:t>
                                </m:r>
                              </m:oMath>
                            </m:oMathPara>
                          </a14:m>
                          <a:endParaRPr lang="en-US" sz="1000" b="0" i="1" cap="none" spc="0" dirty="0">
                            <a:ln>
                              <a:noFill/>
                            </a:ln>
                            <a:solidFill>
                              <a:schemeClr val="bg1"/>
                            </a:solidFill>
                            <a:effectLst/>
                            <a:latin typeface="Source Code Pro" panose="020B0604020202020204" charset="0"/>
                            <a:ea typeface="Source Code Pro" panose="020B0604020202020204" charset="0"/>
                          </a:endParaRPr>
                        </a:p>
                        <a:p>
                          <a:endParaRPr lang="en-US" sz="10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Choice>
        <mc:Fallback>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8197" r="-889130" b="-4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108197" r="-889130" b="-3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08197" r="-889130" b="-255738"/>
                          </a:stretch>
                        </a:blipFill>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48768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35000" r="-889130" b="-95000"/>
                          </a:stretch>
                        </a:blip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Fallback>
      </mc:AlternateContent>
      <p:sp>
        <p:nvSpPr>
          <p:cNvPr id="25" name="Rectangle 24">
            <a:extLst>
              <a:ext uri="{FF2B5EF4-FFF2-40B4-BE49-F238E27FC236}">
                <a16:creationId xmlns:a16="http://schemas.microsoft.com/office/drawing/2014/main" id="{E969E670-1CA0-45CB-9BCE-9C62E93354FD}"/>
              </a:ext>
            </a:extLst>
          </p:cNvPr>
          <p:cNvSpPr/>
          <p:nvPr/>
        </p:nvSpPr>
        <p:spPr>
          <a:xfrm>
            <a:off x="683964" y="823385"/>
            <a:ext cx="1545616" cy="400110"/>
          </a:xfrm>
          <a:prstGeom prst="rect">
            <a:avLst/>
          </a:prstGeom>
        </p:spPr>
        <p:txBody>
          <a:bodyPr wrap="none">
            <a:spAutoFit/>
          </a:bodyPr>
          <a:lstStyle/>
          <a:p>
            <a:r>
              <a:rPr lang="en-US" sz="2000" dirty="0">
                <a:solidFill>
                  <a:schemeClr val="bg1"/>
                </a:solidFill>
                <a:latin typeface="Teko" panose="020B0604020202020204" charset="0"/>
                <a:cs typeface="Teko" panose="020B0604020202020204" charset="0"/>
              </a:rPr>
              <a:t>TRACES (samples)</a:t>
            </a:r>
          </a:p>
        </p:txBody>
      </p:sp>
      <p:pic>
        <p:nvPicPr>
          <p:cNvPr id="26" name="Google Shape;622;p28">
            <a:extLst>
              <a:ext uri="{FF2B5EF4-FFF2-40B4-BE49-F238E27FC236}">
                <a16:creationId xmlns:a16="http://schemas.microsoft.com/office/drawing/2014/main" id="{DACFD064-5669-4BAE-9BAB-4C3F3EE8A7D9}"/>
              </a:ext>
            </a:extLst>
          </p:cNvPr>
          <p:cNvPicPr preferRelativeResize="0"/>
          <p:nvPr/>
        </p:nvPicPr>
        <p:blipFill>
          <a:blip r:embed="rId3">
            <a:alphaModFix/>
          </a:blip>
          <a:stretch>
            <a:fillRect/>
          </a:stretch>
        </p:blipFill>
        <p:spPr>
          <a:xfrm rot="-5400000" flipV="1">
            <a:off x="3153874" y="1004508"/>
            <a:ext cx="1056218" cy="1398486"/>
          </a:xfrm>
          <a:prstGeom prst="rect">
            <a:avLst/>
          </a:prstGeom>
          <a:noFill/>
          <a:ln>
            <a:noFill/>
          </a:ln>
        </p:spPr>
      </p:pic>
      <p:grpSp>
        <p:nvGrpSpPr>
          <p:cNvPr id="50" name="Group 49">
            <a:extLst>
              <a:ext uri="{FF2B5EF4-FFF2-40B4-BE49-F238E27FC236}">
                <a16:creationId xmlns:a16="http://schemas.microsoft.com/office/drawing/2014/main" id="{EACCA993-1648-4440-9C40-79659F90D8CB}"/>
              </a:ext>
            </a:extLst>
          </p:cNvPr>
          <p:cNvGrpSpPr/>
          <p:nvPr/>
        </p:nvGrpSpPr>
        <p:grpSpPr>
          <a:xfrm>
            <a:off x="470252" y="1334682"/>
            <a:ext cx="2234564" cy="2785378"/>
            <a:chOff x="372020" y="1857902"/>
            <a:chExt cx="2234564" cy="2785378"/>
          </a:xfrm>
        </p:grpSpPr>
        <p:grpSp>
          <p:nvGrpSpPr>
            <p:cNvPr id="24" name="Group 23">
              <a:extLst>
                <a:ext uri="{FF2B5EF4-FFF2-40B4-BE49-F238E27FC236}">
                  <a16:creationId xmlns:a16="http://schemas.microsoft.com/office/drawing/2014/main" id="{F0EC6455-336C-4B01-BF0A-777B2D9017D2}"/>
                </a:ext>
              </a:extLst>
            </p:cNvPr>
            <p:cNvGrpSpPr/>
            <p:nvPr/>
          </p:nvGrpSpPr>
          <p:grpSpPr>
            <a:xfrm>
              <a:off x="468180" y="1857902"/>
              <a:ext cx="2138404" cy="2785378"/>
              <a:chOff x="772893" y="1313626"/>
              <a:chExt cx="2138404" cy="2785378"/>
            </a:xfrm>
          </p:grpSpPr>
          <p:sp>
            <p:nvSpPr>
              <p:cNvPr id="5" name="Rectangle 4">
                <a:extLst>
                  <a:ext uri="{FF2B5EF4-FFF2-40B4-BE49-F238E27FC236}">
                    <a16:creationId xmlns:a16="http://schemas.microsoft.com/office/drawing/2014/main" id="{4953E23D-78FB-484A-928A-1283AD51D36F}"/>
                  </a:ext>
                </a:extLst>
              </p:cNvPr>
              <p:cNvSpPr/>
              <p:nvPr/>
            </p:nvSpPr>
            <p:spPr>
              <a:xfrm>
                <a:off x="1785173" y="1313626"/>
                <a:ext cx="1126124" cy="2785378"/>
              </a:xfrm>
              <a:prstGeom prst="rect">
                <a:avLst/>
              </a:prstGeom>
            </p:spPr>
            <p:txBody>
              <a:bodyPr wrap="square">
                <a:spAutoFit/>
              </a:bodyPr>
              <a:lstStyle/>
              <a:p>
                <a:r>
                  <a:rPr lang="en-US" sz="1100" b="1" dirty="0">
                    <a:solidFill>
                      <a:srgbClr val="FF6969"/>
                    </a:solidFill>
                    <a:latin typeface="Source Code Pro" panose="020B0604020202020204" charset="0"/>
                    <a:ea typeface="Source Code Pro" panose="020B0604020202020204" charset="0"/>
                  </a:rPr>
                  <a:t>NEGATIVE </a:t>
                </a:r>
              </a:p>
              <a:p>
                <a:r>
                  <a:rPr lang="en-US" sz="1100" b="1" dirty="0">
                    <a:solidFill>
                      <a:srgbClr val="FF6969"/>
                    </a:solidFill>
                    <a:latin typeface="Source Code Pro" panose="020B0604020202020204" charset="0"/>
                    <a:ea typeface="Source Code Pro" panose="020B0604020202020204" charset="0"/>
                  </a:rPr>
                  <a:t>TRACES </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c1;c0;c2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c2;c0</a:t>
                </a:r>
              </a:p>
            </p:txBody>
          </p:sp>
          <p:sp>
            <p:nvSpPr>
              <p:cNvPr id="6" name="Rectangle 5">
                <a:extLst>
                  <a:ext uri="{FF2B5EF4-FFF2-40B4-BE49-F238E27FC236}">
                    <a16:creationId xmlns:a16="http://schemas.microsoft.com/office/drawing/2014/main" id="{A2E63B70-2CCD-4C18-863D-AA969CFC343C}"/>
                  </a:ext>
                </a:extLst>
              </p:cNvPr>
              <p:cNvSpPr/>
              <p:nvPr/>
            </p:nvSpPr>
            <p:spPr>
              <a:xfrm>
                <a:off x="772893" y="1313626"/>
                <a:ext cx="1429089" cy="2785378"/>
              </a:xfrm>
              <a:prstGeom prst="rect">
                <a:avLst/>
              </a:prstGeom>
            </p:spPr>
            <p:txBody>
              <a:bodyPr wrap="square">
                <a:spAutoFit/>
              </a:bodyPr>
              <a:lstStyle/>
              <a:p>
                <a:r>
                  <a:rPr lang="en-US" sz="1100" b="1" dirty="0">
                    <a:solidFill>
                      <a:srgbClr val="57EB05"/>
                    </a:solidFill>
                    <a:latin typeface="Source Code Pro" panose="020B0604020202020204" charset="0"/>
                    <a:ea typeface="Source Code Pro" panose="020B0604020202020204" charset="0"/>
                  </a:rPr>
                  <a:t>POSITIVE </a:t>
                </a:r>
              </a:p>
              <a:p>
                <a:r>
                  <a:rPr lang="en-US" sz="1100" b="1" dirty="0">
                    <a:solidFill>
                      <a:srgbClr val="57EB05"/>
                    </a:solidFill>
                    <a:latin typeface="Source Code Pro" panose="020B0604020202020204" charset="0"/>
                    <a:ea typeface="Source Code Pro" panose="020B0604020202020204" charset="0"/>
                  </a:rPr>
                  <a:t>TRACES</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p:txBody>
          </p:sp>
        </p:grpSp>
        <p:grpSp>
          <p:nvGrpSpPr>
            <p:cNvPr id="28" name="Google Shape;1398;p40">
              <a:extLst>
                <a:ext uri="{FF2B5EF4-FFF2-40B4-BE49-F238E27FC236}">
                  <a16:creationId xmlns:a16="http://schemas.microsoft.com/office/drawing/2014/main" id="{F8D00D3E-AA1C-4425-9B6C-3B31E60F27DA}"/>
                </a:ext>
              </a:extLst>
            </p:cNvPr>
            <p:cNvGrpSpPr/>
            <p:nvPr/>
          </p:nvGrpSpPr>
          <p:grpSpPr>
            <a:xfrm>
              <a:off x="2354567" y="1912962"/>
              <a:ext cx="96161" cy="306638"/>
              <a:chOff x="6066198" y="1997568"/>
              <a:chExt cx="187164" cy="596826"/>
            </a:xfrm>
          </p:grpSpPr>
          <p:sp>
            <p:nvSpPr>
              <p:cNvPr id="29" name="Google Shape;1399;p40">
                <a:extLst>
                  <a:ext uri="{FF2B5EF4-FFF2-40B4-BE49-F238E27FC236}">
                    <a16:creationId xmlns:a16="http://schemas.microsoft.com/office/drawing/2014/main" id="{3A20B3AC-5DAC-4220-9F41-2ABBF913426B}"/>
                  </a:ext>
                </a:extLst>
              </p:cNvPr>
              <p:cNvSpPr/>
              <p:nvPr/>
            </p:nvSpPr>
            <p:spPr>
              <a:xfrm>
                <a:off x="6066198" y="1997568"/>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0;p40">
                <a:extLst>
                  <a:ext uri="{FF2B5EF4-FFF2-40B4-BE49-F238E27FC236}">
                    <a16:creationId xmlns:a16="http://schemas.microsoft.com/office/drawing/2014/main" id="{3B6D0332-F152-44BC-8E6C-9985BC695EE1}"/>
                  </a:ext>
                </a:extLst>
              </p:cNvPr>
              <p:cNvSpPr/>
              <p:nvPr/>
            </p:nvSpPr>
            <p:spPr>
              <a:xfrm>
                <a:off x="6066198" y="2076442"/>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1;p40">
                <a:extLst>
                  <a:ext uri="{FF2B5EF4-FFF2-40B4-BE49-F238E27FC236}">
                    <a16:creationId xmlns:a16="http://schemas.microsoft.com/office/drawing/2014/main" id="{CE2B02D7-4BA6-4814-96D7-B3265C3EDF88}"/>
                  </a:ext>
                </a:extLst>
              </p:cNvPr>
              <p:cNvSpPr/>
              <p:nvPr/>
            </p:nvSpPr>
            <p:spPr>
              <a:xfrm>
                <a:off x="6066198" y="2155617"/>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404;p40">
                <a:extLst>
                  <a:ext uri="{FF2B5EF4-FFF2-40B4-BE49-F238E27FC236}">
                    <a16:creationId xmlns:a16="http://schemas.microsoft.com/office/drawing/2014/main" id="{B54DA522-F344-4549-8B46-4DFE6444A0E3}"/>
                  </a:ext>
                </a:extLst>
              </p:cNvPr>
              <p:cNvSpPr/>
              <p:nvPr/>
            </p:nvSpPr>
            <p:spPr>
              <a:xfrm>
                <a:off x="6066201" y="2392267"/>
                <a:ext cx="181599"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5;p40">
                <a:extLst>
                  <a:ext uri="{FF2B5EF4-FFF2-40B4-BE49-F238E27FC236}">
                    <a16:creationId xmlns:a16="http://schemas.microsoft.com/office/drawing/2014/main" id="{06C51972-DFBC-4E37-ADDB-D4D32B0820F5}"/>
                  </a:ext>
                </a:extLst>
              </p:cNvPr>
              <p:cNvSpPr/>
              <p:nvPr/>
            </p:nvSpPr>
            <p:spPr>
              <a:xfrm>
                <a:off x="6066201" y="2471143"/>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6;p40">
                <a:extLst>
                  <a:ext uri="{FF2B5EF4-FFF2-40B4-BE49-F238E27FC236}">
                    <a16:creationId xmlns:a16="http://schemas.microsoft.com/office/drawing/2014/main" id="{B5A9F151-5E07-42FA-B2D5-40FEF6FB6FE4}"/>
                  </a:ext>
                </a:extLst>
              </p:cNvPr>
              <p:cNvSpPr/>
              <p:nvPr/>
            </p:nvSpPr>
            <p:spPr>
              <a:xfrm>
                <a:off x="6066201" y="2550319"/>
                <a:ext cx="181599"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1;p40">
                <a:extLst>
                  <a:ext uri="{FF2B5EF4-FFF2-40B4-BE49-F238E27FC236}">
                    <a16:creationId xmlns:a16="http://schemas.microsoft.com/office/drawing/2014/main" id="{7700A04D-3323-4380-A230-0882EA7A0CAA}"/>
                  </a:ext>
                </a:extLst>
              </p:cNvPr>
              <p:cNvSpPr/>
              <p:nvPr/>
            </p:nvSpPr>
            <p:spPr>
              <a:xfrm>
                <a:off x="6071477" y="2243412"/>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401;p40">
                <a:extLst>
                  <a:ext uri="{FF2B5EF4-FFF2-40B4-BE49-F238E27FC236}">
                    <a16:creationId xmlns:a16="http://schemas.microsoft.com/office/drawing/2014/main" id="{04B77005-0BA8-4061-A532-2901BD9AA55E}"/>
                  </a:ext>
                </a:extLst>
              </p:cNvPr>
              <p:cNvSpPr/>
              <p:nvPr/>
            </p:nvSpPr>
            <p:spPr>
              <a:xfrm>
                <a:off x="6071763" y="2316470"/>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1408;p40">
              <a:extLst>
                <a:ext uri="{FF2B5EF4-FFF2-40B4-BE49-F238E27FC236}">
                  <a16:creationId xmlns:a16="http://schemas.microsoft.com/office/drawing/2014/main" id="{82F856F7-28F8-43D0-8AA2-0D1F11071F2C}"/>
                </a:ext>
              </a:extLst>
            </p:cNvPr>
            <p:cNvGrpSpPr/>
            <p:nvPr/>
          </p:nvGrpSpPr>
          <p:grpSpPr>
            <a:xfrm>
              <a:off x="372020" y="1905972"/>
              <a:ext cx="96160" cy="316028"/>
              <a:chOff x="4198388" y="2011050"/>
              <a:chExt cx="181600" cy="596825"/>
            </a:xfrm>
          </p:grpSpPr>
          <p:sp>
            <p:nvSpPr>
              <p:cNvPr id="39" name="Google Shape;1409;p40">
                <a:extLst>
                  <a:ext uri="{FF2B5EF4-FFF2-40B4-BE49-F238E27FC236}">
                    <a16:creationId xmlns:a16="http://schemas.microsoft.com/office/drawing/2014/main" id="{FC489CF8-ACDC-4B04-B656-5A3FDF93632A}"/>
                  </a:ext>
                </a:extLst>
              </p:cNvPr>
              <p:cNvSpPr/>
              <p:nvPr/>
            </p:nvSpPr>
            <p:spPr>
              <a:xfrm>
                <a:off x="4198388" y="2011050"/>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0;p40">
                <a:extLst>
                  <a:ext uri="{FF2B5EF4-FFF2-40B4-BE49-F238E27FC236}">
                    <a16:creationId xmlns:a16="http://schemas.microsoft.com/office/drawing/2014/main" id="{DCA6EDB6-AFE6-499A-82B3-57A6783246C7}"/>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41" name="Google Shape;1411;p40">
                <a:extLst>
                  <a:ext uri="{FF2B5EF4-FFF2-40B4-BE49-F238E27FC236}">
                    <a16:creationId xmlns:a16="http://schemas.microsoft.com/office/drawing/2014/main" id="{8946907B-4FD0-4F8F-B3AD-0ED81E603101}"/>
                  </a:ext>
                </a:extLst>
              </p:cNvPr>
              <p:cNvSpPr/>
              <p:nvPr/>
            </p:nvSpPr>
            <p:spPr>
              <a:xfrm>
                <a:off x="4198388" y="2169100"/>
                <a:ext cx="181600" cy="44100"/>
              </a:xfrm>
              <a:custGeom>
                <a:avLst/>
                <a:gdLst/>
                <a:ahLst/>
                <a:cxnLst/>
                <a:rect l="l" t="t" r="r" b="b"/>
                <a:pathLst>
                  <a:path w="7264" h="1764" extrusionOk="0">
                    <a:moveTo>
                      <a:pt x="1" y="1"/>
                    </a:moveTo>
                    <a:lnTo>
                      <a:pt x="1" y="1763"/>
                    </a:lnTo>
                    <a:lnTo>
                      <a:pt x="7264" y="1763"/>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2;p40">
                <a:extLst>
                  <a:ext uri="{FF2B5EF4-FFF2-40B4-BE49-F238E27FC236}">
                    <a16:creationId xmlns:a16="http://schemas.microsoft.com/office/drawing/2014/main" id="{9B4C0BD2-829D-4291-8510-FEC55DC79EE7}"/>
                  </a:ext>
                </a:extLst>
              </p:cNvPr>
              <p:cNvSpPr/>
              <p:nvPr/>
            </p:nvSpPr>
            <p:spPr>
              <a:xfrm>
                <a:off x="4198388" y="2248000"/>
                <a:ext cx="181600" cy="44075"/>
              </a:xfrm>
              <a:custGeom>
                <a:avLst/>
                <a:gdLst/>
                <a:ahLst/>
                <a:cxnLst/>
                <a:rect l="l" t="t" r="r" b="b"/>
                <a:pathLst>
                  <a:path w="7264" h="1763" extrusionOk="0">
                    <a:moveTo>
                      <a:pt x="1" y="0"/>
                    </a:moveTo>
                    <a:lnTo>
                      <a:pt x="1" y="1762"/>
                    </a:lnTo>
                    <a:lnTo>
                      <a:pt x="7264" y="1762"/>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3;p40">
                <a:extLst>
                  <a:ext uri="{FF2B5EF4-FFF2-40B4-BE49-F238E27FC236}">
                    <a16:creationId xmlns:a16="http://schemas.microsoft.com/office/drawing/2014/main" id="{89BDB405-E45D-4C9E-95E5-80C75822E6FA}"/>
                  </a:ext>
                </a:extLst>
              </p:cNvPr>
              <p:cNvSpPr/>
              <p:nvPr/>
            </p:nvSpPr>
            <p:spPr>
              <a:xfrm>
                <a:off x="4198388" y="2326875"/>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4;p40">
                <a:extLst>
                  <a:ext uri="{FF2B5EF4-FFF2-40B4-BE49-F238E27FC236}">
                    <a16:creationId xmlns:a16="http://schemas.microsoft.com/office/drawing/2014/main" id="{ECE974D0-D184-4723-B36B-3960EA74BD15}"/>
                  </a:ext>
                </a:extLst>
              </p:cNvPr>
              <p:cNvSpPr/>
              <p:nvPr/>
            </p:nvSpPr>
            <p:spPr>
              <a:xfrm>
                <a:off x="4198388" y="2405750"/>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5;p40">
                <a:extLst>
                  <a:ext uri="{FF2B5EF4-FFF2-40B4-BE49-F238E27FC236}">
                    <a16:creationId xmlns:a16="http://schemas.microsoft.com/office/drawing/2014/main" id="{D6051EB9-4D3D-4F05-B0B0-F755BE5656D9}"/>
                  </a:ext>
                </a:extLst>
              </p:cNvPr>
              <p:cNvSpPr/>
              <p:nvPr/>
            </p:nvSpPr>
            <p:spPr>
              <a:xfrm>
                <a:off x="4198388" y="24846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6;p40">
                <a:extLst>
                  <a:ext uri="{FF2B5EF4-FFF2-40B4-BE49-F238E27FC236}">
                    <a16:creationId xmlns:a16="http://schemas.microsoft.com/office/drawing/2014/main" id="{6AE1A8FA-60AD-47D5-9689-50245201FB91}"/>
                  </a:ext>
                </a:extLst>
              </p:cNvPr>
              <p:cNvSpPr/>
              <p:nvPr/>
            </p:nvSpPr>
            <p:spPr>
              <a:xfrm>
                <a:off x="4198388" y="2563800"/>
                <a:ext cx="181600"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0">
                <a:extLst>
                  <a:ext uri="{FF2B5EF4-FFF2-40B4-BE49-F238E27FC236}">
                    <a16:creationId xmlns:a16="http://schemas.microsoft.com/office/drawing/2014/main" id="{DA8C31C7-1E2C-4007-B93C-2473DD404F83}"/>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5E57B5BA-31BB-4884-B54D-2590272FA846}"/>
              </a:ext>
            </a:extLst>
          </p:cNvPr>
          <p:cNvGrpSpPr/>
          <p:nvPr/>
        </p:nvGrpSpPr>
        <p:grpSpPr>
          <a:xfrm>
            <a:off x="4922741" y="2510275"/>
            <a:ext cx="2401964" cy="2430959"/>
            <a:chOff x="5501640" y="2468723"/>
            <a:chExt cx="2401964" cy="2430959"/>
          </a:xfrm>
        </p:grpSpPr>
        <p:grpSp>
          <p:nvGrpSpPr>
            <p:cNvPr id="13" name="Group 12">
              <a:extLst>
                <a:ext uri="{FF2B5EF4-FFF2-40B4-BE49-F238E27FC236}">
                  <a16:creationId xmlns:a16="http://schemas.microsoft.com/office/drawing/2014/main" id="{79D656C9-FC25-4A00-BEAB-6188F3C2A024}"/>
                </a:ext>
              </a:extLst>
            </p:cNvPr>
            <p:cNvGrpSpPr/>
            <p:nvPr/>
          </p:nvGrpSpPr>
          <p:grpSpPr>
            <a:xfrm>
              <a:off x="5501640" y="2468723"/>
              <a:ext cx="2401964" cy="2430959"/>
              <a:chOff x="767010" y="1964196"/>
              <a:chExt cx="4819780" cy="4010101"/>
            </a:xfrm>
          </p:grpSpPr>
          <p:sp>
            <p:nvSpPr>
              <p:cNvPr id="14" name="Google Shape;1340;p40">
                <a:extLst>
                  <a:ext uri="{FF2B5EF4-FFF2-40B4-BE49-F238E27FC236}">
                    <a16:creationId xmlns:a16="http://schemas.microsoft.com/office/drawing/2014/main" id="{8E646D1A-3689-469C-BAC9-C3025C60C647}"/>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3;p40">
                <a:extLst>
                  <a:ext uri="{FF2B5EF4-FFF2-40B4-BE49-F238E27FC236}">
                    <a16:creationId xmlns:a16="http://schemas.microsoft.com/office/drawing/2014/main" id="{01747E86-3626-4E00-82FD-E4DBCD025D71}"/>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5;p40">
                <a:extLst>
                  <a:ext uri="{FF2B5EF4-FFF2-40B4-BE49-F238E27FC236}">
                    <a16:creationId xmlns:a16="http://schemas.microsoft.com/office/drawing/2014/main" id="{3D472A9B-FAA1-4145-AECD-E7EF96E40B11}"/>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6;p40">
                <a:extLst>
                  <a:ext uri="{FF2B5EF4-FFF2-40B4-BE49-F238E27FC236}">
                    <a16:creationId xmlns:a16="http://schemas.microsoft.com/office/drawing/2014/main" id="{3EAE937B-C05C-450C-93FF-B2FDEC7EA750}"/>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 name="Picture 50" descr="A necklace with a black background&#10;&#10;Description automatically generated">
              <a:extLst>
                <a:ext uri="{FF2B5EF4-FFF2-40B4-BE49-F238E27FC236}">
                  <a16:creationId xmlns:a16="http://schemas.microsoft.com/office/drawing/2014/main" id="{4F784A5F-9F7A-4181-98A5-4A769E96B2C0}"/>
                </a:ext>
              </a:extLst>
            </p:cNvPr>
            <p:cNvPicPr>
              <a:picLocks noChangeAspect="1"/>
            </p:cNvPicPr>
            <p:nvPr/>
          </p:nvPicPr>
          <p:blipFill>
            <a:blip r:embed="rId4"/>
            <a:stretch>
              <a:fillRect/>
            </a:stretch>
          </p:blipFill>
          <p:spPr>
            <a:xfrm>
              <a:off x="5661005" y="2578769"/>
              <a:ext cx="2103294" cy="2251413"/>
            </a:xfrm>
            <a:prstGeom prst="rect">
              <a:avLst/>
            </a:prstGeom>
          </p:spPr>
        </p:pic>
      </p:grpSp>
      <p:sp>
        <p:nvSpPr>
          <p:cNvPr id="52" name="Arrow: Right 51">
            <a:extLst>
              <a:ext uri="{FF2B5EF4-FFF2-40B4-BE49-F238E27FC236}">
                <a16:creationId xmlns:a16="http://schemas.microsoft.com/office/drawing/2014/main" id="{3C1B2F44-D5BB-4C67-BA7B-2EF11E08C388}"/>
              </a:ext>
            </a:extLst>
          </p:cNvPr>
          <p:cNvSpPr/>
          <p:nvPr/>
        </p:nvSpPr>
        <p:spPr>
          <a:xfrm>
            <a:off x="7429877" y="3710016"/>
            <a:ext cx="645599" cy="72019"/>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DD56551-C423-47AA-B5F8-81544B5048B8}"/>
              </a:ext>
            </a:extLst>
          </p:cNvPr>
          <p:cNvSpPr/>
          <p:nvPr/>
        </p:nvSpPr>
        <p:spPr>
          <a:xfrm>
            <a:off x="8153752" y="3544478"/>
            <a:ext cx="869149" cy="461665"/>
          </a:xfrm>
          <a:prstGeom prst="rect">
            <a:avLst/>
          </a:prstGeom>
        </p:spPr>
        <p:txBody>
          <a:bodyPr wrap="none">
            <a:spAutoFit/>
          </a:bodyPr>
          <a:lstStyle/>
          <a:p>
            <a:pPr algn="ctr"/>
            <a:r>
              <a:rPr lang="en-US" sz="2400" dirty="0">
                <a:solidFill>
                  <a:srgbClr val="F3F3F3"/>
                </a:solidFill>
                <a:latin typeface="Teko"/>
                <a:ea typeface="Teko"/>
                <a:cs typeface="Teko"/>
                <a:sym typeface="Teko"/>
              </a:rPr>
              <a:t>Learner</a:t>
            </a:r>
            <a:endParaRPr lang="en-US" sz="4400" dirty="0">
              <a:solidFill>
                <a:srgbClr val="F3F3F3"/>
              </a:solidFill>
              <a:latin typeface="Teko"/>
              <a:ea typeface="Teko"/>
              <a:cs typeface="Teko"/>
              <a:sym typeface="Teko"/>
            </a:endParaRPr>
          </a:p>
        </p:txBody>
      </p:sp>
      <p:sp>
        <p:nvSpPr>
          <p:cNvPr id="55" name="Rectangle 54">
            <a:extLst>
              <a:ext uri="{FF2B5EF4-FFF2-40B4-BE49-F238E27FC236}">
                <a16:creationId xmlns:a16="http://schemas.microsoft.com/office/drawing/2014/main" id="{8D260679-BD67-4A72-BE83-B6CAB63700CD}"/>
              </a:ext>
            </a:extLst>
          </p:cNvPr>
          <p:cNvSpPr/>
          <p:nvPr/>
        </p:nvSpPr>
        <p:spPr>
          <a:xfrm>
            <a:off x="7488823" y="3458442"/>
            <a:ext cx="527709" cy="276999"/>
          </a:xfrm>
          <a:prstGeom prst="rect">
            <a:avLst/>
          </a:prstGeom>
        </p:spPr>
        <p:txBody>
          <a:bodyPr wrap="none">
            <a:spAutoFit/>
          </a:bodyPr>
          <a:lstStyle/>
          <a:p>
            <a:pPr algn="ctr"/>
            <a:r>
              <a:rPr lang="en-US" sz="1200" dirty="0">
                <a:solidFill>
                  <a:srgbClr val="F3F3F3"/>
                </a:solidFill>
                <a:latin typeface="Teko"/>
                <a:ea typeface="Teko"/>
                <a:cs typeface="Teko"/>
                <a:sym typeface="Teko"/>
              </a:rPr>
              <a:t>input to</a:t>
            </a:r>
            <a:endParaRPr lang="en-US" sz="2400" dirty="0">
              <a:solidFill>
                <a:srgbClr val="F3F3F3"/>
              </a:solidFill>
              <a:latin typeface="Teko"/>
              <a:ea typeface="Teko"/>
              <a:cs typeface="Teko"/>
              <a:sym typeface="Teko"/>
            </a:endParaRPr>
          </a:p>
        </p:txBody>
      </p:sp>
    </p:spTree>
    <p:extLst>
      <p:ext uri="{BB962C8B-B14F-4D97-AF65-F5344CB8AC3E}">
        <p14:creationId xmlns:p14="http://schemas.microsoft.com/office/powerpoint/2010/main" val="169301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7" name="Google Shape;1077;p36"/>
          <p:cNvSpPr txBox="1">
            <a:spLocks noGrp="1"/>
          </p:cNvSpPr>
          <p:nvPr>
            <p:ph type="ctrTitle" idx="6"/>
          </p:nvPr>
        </p:nvSpPr>
        <p:spPr>
          <a:xfrm>
            <a:off x="6100405" y="280807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training </a:t>
            </a:r>
            <a:br>
              <a:rPr lang="en-US" dirty="0">
                <a:solidFill>
                  <a:srgbClr val="F3F3F3"/>
                </a:solidFill>
              </a:rPr>
            </a:br>
            <a:r>
              <a:rPr lang="en-US" sz="1600" dirty="0">
                <a:solidFill>
                  <a:srgbClr val="F3F3F3"/>
                </a:solidFill>
              </a:rPr>
              <a:t>with RB from generated DFA</a:t>
            </a:r>
            <a:endParaRPr dirty="0">
              <a:solidFill>
                <a:srgbClr val="F3F3F3"/>
              </a:solidFill>
            </a:endParaRPr>
          </a:p>
        </p:txBody>
      </p:sp>
      <p:sp>
        <p:nvSpPr>
          <p:cNvPr id="1078" name="Google Shape;1078;p36"/>
          <p:cNvSpPr txBox="1">
            <a:spLocks noGrp="1"/>
          </p:cNvSpPr>
          <p:nvPr>
            <p:ph type="subTitle" idx="1"/>
          </p:nvPr>
        </p:nvSpPr>
        <p:spPr>
          <a:xfrm>
            <a:off x="1179251" y="743916"/>
            <a:ext cx="2098734" cy="702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3F3F3"/>
                </a:solidFill>
              </a:rPr>
              <a:t>No direct relation </a:t>
            </a:r>
            <a:r>
              <a:rPr lang="en-US" dirty="0">
                <a:solidFill>
                  <a:srgbClr val="F3F3F3"/>
                </a:solidFill>
              </a:rPr>
              <a:t>from the Original Goal definition and the final learner</a:t>
            </a:r>
            <a:endParaRPr dirty="0">
              <a:solidFill>
                <a:srgbClr val="F3F3F3"/>
              </a:solidFill>
            </a:endParaRPr>
          </a:p>
        </p:txBody>
      </p:sp>
      <p:sp>
        <p:nvSpPr>
          <p:cNvPr id="1080" name="Google Shape;1080;p36"/>
          <p:cNvSpPr txBox="1">
            <a:spLocks noGrp="1"/>
          </p:cNvSpPr>
          <p:nvPr>
            <p:ph type="ctrTitle" idx="4"/>
          </p:nvPr>
        </p:nvSpPr>
        <p:spPr>
          <a:xfrm>
            <a:off x="3240079" y="3603403"/>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 training</a:t>
            </a:r>
            <a:br>
              <a:rPr lang="en-US" dirty="0">
                <a:solidFill>
                  <a:srgbClr val="F3F3F3"/>
                </a:solidFill>
              </a:rPr>
            </a:br>
            <a:r>
              <a:rPr lang="en-US" sz="1600" dirty="0">
                <a:solidFill>
                  <a:srgbClr val="F3F3F3"/>
                </a:solidFill>
              </a:rPr>
              <a:t>Generates DFA </a:t>
            </a:r>
            <a:br>
              <a:rPr lang="en-US" sz="1600" dirty="0">
                <a:solidFill>
                  <a:srgbClr val="F3F3F3"/>
                </a:solidFill>
              </a:rPr>
            </a:br>
            <a:r>
              <a:rPr lang="en-US" sz="1600" dirty="0">
                <a:solidFill>
                  <a:srgbClr val="F3F3F3"/>
                </a:solidFill>
              </a:rPr>
              <a:t>from traces</a:t>
            </a:r>
            <a:endParaRPr dirty="0">
              <a:solidFill>
                <a:srgbClr val="F3F3F3"/>
              </a:solidFill>
            </a:endParaRPr>
          </a:p>
        </p:txBody>
      </p:sp>
      <p:sp>
        <p:nvSpPr>
          <p:cNvPr id="1081" name="Google Shape;1081;p36"/>
          <p:cNvSpPr txBox="1">
            <a:spLocks noGrp="1"/>
          </p:cNvSpPr>
          <p:nvPr>
            <p:ph type="ctrTitle" idx="3"/>
          </p:nvPr>
        </p:nvSpPr>
        <p:spPr>
          <a:xfrm>
            <a:off x="442329" y="327569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True DFA - Goal</a:t>
            </a:r>
            <a:endParaRPr dirty="0">
              <a:solidFill>
                <a:srgbClr val="F3F3F3"/>
              </a:solidFill>
            </a:endParaRPr>
          </a:p>
        </p:txBody>
      </p:sp>
      <p:grpSp>
        <p:nvGrpSpPr>
          <p:cNvPr id="1082" name="Google Shape;1082;p36"/>
          <p:cNvGrpSpPr/>
          <p:nvPr/>
        </p:nvGrpSpPr>
        <p:grpSpPr>
          <a:xfrm>
            <a:off x="1275237" y="214228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66412" y="192828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6857587" y="1499955"/>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482804" y="226314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p:nvPr/>
        </p:nvCxnSpPr>
        <p:spPr>
          <a:xfrm rot="10800000" flipH="1">
            <a:off x="5271942" y="1913478"/>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1579594" y="2410050"/>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itle 1">
            <a:extLst>
              <a:ext uri="{FF2B5EF4-FFF2-40B4-BE49-F238E27FC236}">
                <a16:creationId xmlns:a16="http://schemas.microsoft.com/office/drawing/2014/main" id="{F3400094-3253-4EF6-8831-01B9CCAC4AA1}"/>
              </a:ext>
            </a:extLst>
          </p:cNvPr>
          <p:cNvSpPr txBox="1">
            <a:spLocks/>
          </p:cNvSpPr>
          <p:nvPr/>
        </p:nvSpPr>
        <p:spPr>
          <a:xfrm>
            <a:off x="3736477" y="298182"/>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61" name="Google Shape;1078;p36">
            <a:extLst>
              <a:ext uri="{FF2B5EF4-FFF2-40B4-BE49-F238E27FC236}">
                <a16:creationId xmlns:a16="http://schemas.microsoft.com/office/drawing/2014/main" id="{B6B0BD63-6183-4744-A632-1D07478BDA03}"/>
              </a:ext>
            </a:extLst>
          </p:cNvPr>
          <p:cNvSpPr txBox="1">
            <a:spLocks/>
          </p:cNvSpPr>
          <p:nvPr/>
        </p:nvSpPr>
        <p:spPr>
          <a:xfrm>
            <a:off x="667105" y="3610253"/>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Generated from the LDL formula, and describes the goal of the task.</a:t>
            </a:r>
          </a:p>
        </p:txBody>
      </p:sp>
      <p:sp>
        <p:nvSpPr>
          <p:cNvPr id="64" name="Google Shape;1078;p36">
            <a:extLst>
              <a:ext uri="{FF2B5EF4-FFF2-40B4-BE49-F238E27FC236}">
                <a16:creationId xmlns:a16="http://schemas.microsoft.com/office/drawing/2014/main" id="{9D41C268-AFFB-4067-BC5B-978AF2320B98}"/>
              </a:ext>
            </a:extLst>
          </p:cNvPr>
          <p:cNvSpPr txBox="1">
            <a:spLocks/>
          </p:cNvSpPr>
          <p:nvPr/>
        </p:nvSpPr>
        <p:spPr>
          <a:xfrm>
            <a:off x="6037829" y="3663885"/>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Expert and Learner are trained with value-based RL techniques such </a:t>
            </a:r>
            <a:r>
              <a:rPr lang="en-US" b="1" dirty="0">
                <a:solidFill>
                  <a:srgbClr val="F3F3F3"/>
                </a:solidFill>
              </a:rPr>
              <a:t>as Q-Learning and SARSA</a:t>
            </a:r>
          </a:p>
        </p:txBody>
      </p:sp>
      <p:sp>
        <p:nvSpPr>
          <p:cNvPr id="13" name="Freeform: Shape 12">
            <a:extLst>
              <a:ext uri="{FF2B5EF4-FFF2-40B4-BE49-F238E27FC236}">
                <a16:creationId xmlns:a16="http://schemas.microsoft.com/office/drawing/2014/main" id="{62A972E7-45AF-406C-B277-1F5F73AFF599}"/>
              </a:ext>
            </a:extLst>
          </p:cNvPr>
          <p:cNvSpPr/>
          <p:nvPr/>
        </p:nvSpPr>
        <p:spPr>
          <a:xfrm>
            <a:off x="1749102" y="1327353"/>
            <a:ext cx="5044440" cy="745877"/>
          </a:xfrm>
          <a:custGeom>
            <a:avLst/>
            <a:gdLst>
              <a:gd name="connsiteX0" fmla="*/ 0 w 5044440"/>
              <a:gd name="connsiteY0" fmla="*/ 745877 h 745877"/>
              <a:gd name="connsiteX1" fmla="*/ 1249680 w 5044440"/>
              <a:gd name="connsiteY1" fmla="*/ 326777 h 745877"/>
              <a:gd name="connsiteX2" fmla="*/ 2796540 w 5044440"/>
              <a:gd name="connsiteY2" fmla="*/ 37217 h 745877"/>
              <a:gd name="connsiteX3" fmla="*/ 4251960 w 5044440"/>
              <a:gd name="connsiteY3" fmla="*/ 21977 h 745877"/>
              <a:gd name="connsiteX4" fmla="*/ 5044440 w 5044440"/>
              <a:gd name="connsiteY4" fmla="*/ 204857 h 745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440" h="745877">
                <a:moveTo>
                  <a:pt x="0" y="745877"/>
                </a:moveTo>
                <a:cubicBezTo>
                  <a:pt x="391795" y="595382"/>
                  <a:pt x="783590" y="444887"/>
                  <a:pt x="1249680" y="326777"/>
                </a:cubicBezTo>
                <a:cubicBezTo>
                  <a:pt x="1715770" y="208667"/>
                  <a:pt x="2296160" y="88017"/>
                  <a:pt x="2796540" y="37217"/>
                </a:cubicBezTo>
                <a:cubicBezTo>
                  <a:pt x="3296920" y="-13583"/>
                  <a:pt x="3877310" y="-5963"/>
                  <a:pt x="4251960" y="21977"/>
                </a:cubicBezTo>
                <a:cubicBezTo>
                  <a:pt x="4626610" y="49917"/>
                  <a:pt x="5012690" y="173107"/>
                  <a:pt x="5044440" y="204857"/>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1D17298-6DC0-4ED5-804F-F2E2FD421A0C}"/>
              </a:ext>
            </a:extLst>
          </p:cNvPr>
          <p:cNvGrpSpPr/>
          <p:nvPr/>
        </p:nvGrpSpPr>
        <p:grpSpPr>
          <a:xfrm>
            <a:off x="5859379" y="3534681"/>
            <a:ext cx="2401964" cy="1014457"/>
            <a:chOff x="767010" y="1964196"/>
            <a:chExt cx="4819780" cy="4010101"/>
          </a:xfrm>
        </p:grpSpPr>
        <p:sp>
          <p:nvSpPr>
            <p:cNvPr id="71" name="Google Shape;1340;p40">
              <a:extLst>
                <a:ext uri="{FF2B5EF4-FFF2-40B4-BE49-F238E27FC236}">
                  <a16:creationId xmlns:a16="http://schemas.microsoft.com/office/drawing/2014/main" id="{499F5879-7B5B-45F0-981C-14170170B113}"/>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3;p40">
              <a:extLst>
                <a:ext uri="{FF2B5EF4-FFF2-40B4-BE49-F238E27FC236}">
                  <a16:creationId xmlns:a16="http://schemas.microsoft.com/office/drawing/2014/main" id="{EBA26659-17A1-4916-AD04-1CB254ED88E2}"/>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5;p40">
              <a:extLst>
                <a:ext uri="{FF2B5EF4-FFF2-40B4-BE49-F238E27FC236}">
                  <a16:creationId xmlns:a16="http://schemas.microsoft.com/office/drawing/2014/main" id="{30FDAF7A-5D6E-4A16-A33A-78E2D4A5E464}"/>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6;p40">
              <a:extLst>
                <a:ext uri="{FF2B5EF4-FFF2-40B4-BE49-F238E27FC236}">
                  <a16:creationId xmlns:a16="http://schemas.microsoft.com/office/drawing/2014/main" id="{370BF617-E4FF-4C42-A269-46DAAA8F3DDC}"/>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 name="Google Shape;613;p27">
            <a:extLst>
              <a:ext uri="{FF2B5EF4-FFF2-40B4-BE49-F238E27FC236}">
                <a16:creationId xmlns:a16="http://schemas.microsoft.com/office/drawing/2014/main" id="{3CA43624-2ABB-486B-8FFD-36856154A107}"/>
              </a:ext>
            </a:extLst>
          </p:cNvPr>
          <p:cNvPicPr preferRelativeResize="0"/>
          <p:nvPr/>
        </p:nvPicPr>
        <p:blipFill rotWithShape="1">
          <a:blip r:embed="rId3">
            <a:alphaModFix/>
          </a:blip>
          <a:srcRect l="13110" t="-16091" r="13110" b="42312"/>
          <a:stretch/>
        </p:blipFill>
        <p:spPr>
          <a:xfrm>
            <a:off x="7008854" y="1576650"/>
            <a:ext cx="639158" cy="612376"/>
          </a:xfrm>
          <a:prstGeom prst="ellipse">
            <a:avLst/>
          </a:prstGeom>
          <a:noFill/>
          <a:ln>
            <a:noFill/>
          </a:ln>
        </p:spPr>
      </p:pic>
      <p:grpSp>
        <p:nvGrpSpPr>
          <p:cNvPr id="76" name="Google Shape;6646;p55">
            <a:extLst>
              <a:ext uri="{FF2B5EF4-FFF2-40B4-BE49-F238E27FC236}">
                <a16:creationId xmlns:a16="http://schemas.microsoft.com/office/drawing/2014/main" id="{E0544A4F-585D-48C5-9092-37DA0165EEC0}"/>
              </a:ext>
            </a:extLst>
          </p:cNvPr>
          <p:cNvGrpSpPr/>
          <p:nvPr/>
        </p:nvGrpSpPr>
        <p:grpSpPr>
          <a:xfrm>
            <a:off x="4294693" y="2122946"/>
            <a:ext cx="474600" cy="475499"/>
            <a:chOff x="-52458650" y="3194400"/>
            <a:chExt cx="316625" cy="317225"/>
          </a:xfrm>
          <a:solidFill>
            <a:schemeClr val="bg1"/>
          </a:solidFill>
        </p:grpSpPr>
        <p:sp>
          <p:nvSpPr>
            <p:cNvPr id="77" name="Google Shape;6647;p55">
              <a:extLst>
                <a:ext uri="{FF2B5EF4-FFF2-40B4-BE49-F238E27FC236}">
                  <a16:creationId xmlns:a16="http://schemas.microsoft.com/office/drawing/2014/main" id="{3B3FCE40-C8F8-48D7-83A1-B609FC3BBE79}"/>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8;p55">
              <a:extLst>
                <a:ext uri="{FF2B5EF4-FFF2-40B4-BE49-F238E27FC236}">
                  <a16:creationId xmlns:a16="http://schemas.microsoft.com/office/drawing/2014/main" id="{1092F36E-1B63-4E3E-8317-342BC2838985}"/>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49;p55">
              <a:extLst>
                <a:ext uri="{FF2B5EF4-FFF2-40B4-BE49-F238E27FC236}">
                  <a16:creationId xmlns:a16="http://schemas.microsoft.com/office/drawing/2014/main" id="{75C30310-2A1D-41C2-8527-C8B07B326D02}"/>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50;p55">
              <a:extLst>
                <a:ext uri="{FF2B5EF4-FFF2-40B4-BE49-F238E27FC236}">
                  <a16:creationId xmlns:a16="http://schemas.microsoft.com/office/drawing/2014/main" id="{7A0FF158-0F02-4571-BD34-2EC72F3396F9}"/>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51;p55">
              <a:extLst>
                <a:ext uri="{FF2B5EF4-FFF2-40B4-BE49-F238E27FC236}">
                  <a16:creationId xmlns:a16="http://schemas.microsoft.com/office/drawing/2014/main" id="{51DF0E5D-C2C2-46B5-AE7D-67447A955417}"/>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2;p55">
              <a:extLst>
                <a:ext uri="{FF2B5EF4-FFF2-40B4-BE49-F238E27FC236}">
                  <a16:creationId xmlns:a16="http://schemas.microsoft.com/office/drawing/2014/main" id="{1131053E-C3EF-4DAA-9ED8-39D85F29DD22}"/>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53;p55">
              <a:extLst>
                <a:ext uri="{FF2B5EF4-FFF2-40B4-BE49-F238E27FC236}">
                  <a16:creationId xmlns:a16="http://schemas.microsoft.com/office/drawing/2014/main" id="{E4720863-AC9C-4034-A1D6-D07505AD94E8}"/>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4;p55">
              <a:extLst>
                <a:ext uri="{FF2B5EF4-FFF2-40B4-BE49-F238E27FC236}">
                  <a16:creationId xmlns:a16="http://schemas.microsoft.com/office/drawing/2014/main" id="{9ABDA973-941C-4AD5-9BB6-A3F670C9A904}"/>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15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28C688-D457-4D31-AC8F-38CAB1DE8398}"/>
              </a:ext>
            </a:extLst>
          </p:cNvPr>
          <p:cNvSpPr txBox="1">
            <a:spLocks/>
          </p:cNvSpPr>
          <p:nvPr/>
        </p:nvSpPr>
        <p:spPr>
          <a:xfrm>
            <a:off x="1550582" y="482652"/>
            <a:ext cx="5635079" cy="812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4000" dirty="0">
                <a:solidFill>
                  <a:srgbClr val="11FFFF"/>
                </a:solidFill>
              </a:rPr>
              <a:t>Case study: Breakout-</a:t>
            </a:r>
            <a:r>
              <a:rPr lang="en-US" sz="4000" b="1" dirty="0">
                <a:solidFill>
                  <a:srgbClr val="11FFFF"/>
                </a:solidFill>
              </a:rPr>
              <a:t>Pong</a:t>
            </a:r>
            <a:endParaRPr lang="en-US" sz="900" dirty="0"/>
          </a:p>
        </p:txBody>
      </p:sp>
      <p:grpSp>
        <p:nvGrpSpPr>
          <p:cNvPr id="10" name="Google Shape;2189;p51">
            <a:extLst>
              <a:ext uri="{FF2B5EF4-FFF2-40B4-BE49-F238E27FC236}">
                <a16:creationId xmlns:a16="http://schemas.microsoft.com/office/drawing/2014/main" id="{188AE5CE-2AE3-4ABC-A43D-8DAF7362C8B8}"/>
              </a:ext>
            </a:extLst>
          </p:cNvPr>
          <p:cNvGrpSpPr/>
          <p:nvPr/>
        </p:nvGrpSpPr>
        <p:grpSpPr>
          <a:xfrm>
            <a:off x="1076820" y="430248"/>
            <a:ext cx="881520" cy="804542"/>
            <a:chOff x="5976993" y="238644"/>
            <a:chExt cx="671226" cy="612558"/>
          </a:xfrm>
        </p:grpSpPr>
        <p:grpSp>
          <p:nvGrpSpPr>
            <p:cNvPr id="11" name="Google Shape;2190;p51">
              <a:extLst>
                <a:ext uri="{FF2B5EF4-FFF2-40B4-BE49-F238E27FC236}">
                  <a16:creationId xmlns:a16="http://schemas.microsoft.com/office/drawing/2014/main" id="{8AE020CB-5972-462E-8471-6616EC5D37C2}"/>
                </a:ext>
              </a:extLst>
            </p:cNvPr>
            <p:cNvGrpSpPr/>
            <p:nvPr/>
          </p:nvGrpSpPr>
          <p:grpSpPr>
            <a:xfrm>
              <a:off x="6207869" y="264821"/>
              <a:ext cx="255900" cy="309550"/>
              <a:chOff x="4721075" y="260350"/>
              <a:chExt cx="255900" cy="309550"/>
            </a:xfrm>
          </p:grpSpPr>
          <p:sp>
            <p:nvSpPr>
              <p:cNvPr id="32" name="Google Shape;2191;p51">
                <a:extLst>
                  <a:ext uri="{FF2B5EF4-FFF2-40B4-BE49-F238E27FC236}">
                    <a16:creationId xmlns:a16="http://schemas.microsoft.com/office/drawing/2014/main" id="{4C2FCF96-8887-47E9-8376-7CE053681D00}"/>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2;p51">
                <a:extLst>
                  <a:ext uri="{FF2B5EF4-FFF2-40B4-BE49-F238E27FC236}">
                    <a16:creationId xmlns:a16="http://schemas.microsoft.com/office/drawing/2014/main" id="{67FD0776-D304-4CD3-BEDB-1C7C0FE83C4E}"/>
                  </a:ext>
                </a:extLst>
              </p:cNvPr>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3;p51">
                <a:extLst>
                  <a:ext uri="{FF2B5EF4-FFF2-40B4-BE49-F238E27FC236}">
                    <a16:creationId xmlns:a16="http://schemas.microsoft.com/office/drawing/2014/main" id="{B7429E8D-0CD4-43E6-8202-322864153392}"/>
                  </a:ext>
                </a:extLst>
              </p:cNvPr>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4;p51">
                <a:extLst>
                  <a:ext uri="{FF2B5EF4-FFF2-40B4-BE49-F238E27FC236}">
                    <a16:creationId xmlns:a16="http://schemas.microsoft.com/office/drawing/2014/main" id="{DF7D072D-E525-49EF-8312-A76B22E997C1}"/>
                  </a:ext>
                </a:extLst>
              </p:cNvPr>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95;p51">
              <a:extLst>
                <a:ext uri="{FF2B5EF4-FFF2-40B4-BE49-F238E27FC236}">
                  <a16:creationId xmlns:a16="http://schemas.microsoft.com/office/drawing/2014/main" id="{A1802335-E3F7-418F-AB72-2369FD4C3E67}"/>
                </a:ext>
              </a:extLst>
            </p:cNvPr>
            <p:cNvGrpSpPr/>
            <p:nvPr/>
          </p:nvGrpSpPr>
          <p:grpSpPr>
            <a:xfrm>
              <a:off x="6014775" y="319425"/>
              <a:ext cx="267975" cy="297900"/>
              <a:chOff x="4428250" y="314750"/>
              <a:chExt cx="267975" cy="297900"/>
            </a:xfrm>
          </p:grpSpPr>
          <p:sp>
            <p:nvSpPr>
              <p:cNvPr id="29" name="Google Shape;2196;p51">
                <a:extLst>
                  <a:ext uri="{FF2B5EF4-FFF2-40B4-BE49-F238E27FC236}">
                    <a16:creationId xmlns:a16="http://schemas.microsoft.com/office/drawing/2014/main" id="{CA766ACF-C86D-4FC7-B906-D5088FC51A61}"/>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1">
                <a:extLst>
                  <a:ext uri="{FF2B5EF4-FFF2-40B4-BE49-F238E27FC236}">
                    <a16:creationId xmlns:a16="http://schemas.microsoft.com/office/drawing/2014/main" id="{53B7C5A9-455A-4164-8FA8-91D1BBCD9914}"/>
                  </a:ext>
                </a:extLst>
              </p:cNvPr>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1">
                <a:extLst>
                  <a:ext uri="{FF2B5EF4-FFF2-40B4-BE49-F238E27FC236}">
                    <a16:creationId xmlns:a16="http://schemas.microsoft.com/office/drawing/2014/main" id="{FE8E366E-B499-4117-A6B1-FA219D12CA57}"/>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99;p51">
              <a:extLst>
                <a:ext uri="{FF2B5EF4-FFF2-40B4-BE49-F238E27FC236}">
                  <a16:creationId xmlns:a16="http://schemas.microsoft.com/office/drawing/2014/main" id="{3766083B-5AB8-4812-B117-F2470A2021C2}"/>
                </a:ext>
              </a:extLst>
            </p:cNvPr>
            <p:cNvGrpSpPr/>
            <p:nvPr/>
          </p:nvGrpSpPr>
          <p:grpSpPr>
            <a:xfrm>
              <a:off x="6384394" y="238644"/>
              <a:ext cx="263825" cy="384100"/>
              <a:chOff x="4897600" y="530925"/>
              <a:chExt cx="263825" cy="384100"/>
            </a:xfrm>
          </p:grpSpPr>
          <p:sp>
            <p:nvSpPr>
              <p:cNvPr id="26" name="Google Shape;2200;p51">
                <a:extLst>
                  <a:ext uri="{FF2B5EF4-FFF2-40B4-BE49-F238E27FC236}">
                    <a16:creationId xmlns:a16="http://schemas.microsoft.com/office/drawing/2014/main" id="{B8D407CC-0DC3-4C50-A4FD-69048F883DB9}"/>
                  </a:ext>
                </a:extLst>
              </p:cNvPr>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51">
                <a:extLst>
                  <a:ext uri="{FF2B5EF4-FFF2-40B4-BE49-F238E27FC236}">
                    <a16:creationId xmlns:a16="http://schemas.microsoft.com/office/drawing/2014/main" id="{6357106D-C417-40E5-BCD7-78EE129697FF}"/>
                  </a:ext>
                </a:extLst>
              </p:cNvPr>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51">
                <a:extLst>
                  <a:ext uri="{FF2B5EF4-FFF2-40B4-BE49-F238E27FC236}">
                    <a16:creationId xmlns:a16="http://schemas.microsoft.com/office/drawing/2014/main" id="{C7757196-D9AA-45BF-B427-A0D9CD97E01B}"/>
                  </a:ext>
                </a:extLst>
              </p:cNvPr>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03;p51">
              <a:extLst>
                <a:ext uri="{FF2B5EF4-FFF2-40B4-BE49-F238E27FC236}">
                  <a16:creationId xmlns:a16="http://schemas.microsoft.com/office/drawing/2014/main" id="{CD3F25A6-2AF3-401A-A02D-F0375FC92EB1}"/>
                </a:ext>
              </a:extLst>
            </p:cNvPr>
            <p:cNvGrpSpPr/>
            <p:nvPr/>
          </p:nvGrpSpPr>
          <p:grpSpPr>
            <a:xfrm>
              <a:off x="5976993" y="471107"/>
              <a:ext cx="222175" cy="258225"/>
              <a:chOff x="4390750" y="609200"/>
              <a:chExt cx="222175" cy="258225"/>
            </a:xfrm>
          </p:grpSpPr>
          <p:sp>
            <p:nvSpPr>
              <p:cNvPr id="22" name="Google Shape;2204;p51">
                <a:extLst>
                  <a:ext uri="{FF2B5EF4-FFF2-40B4-BE49-F238E27FC236}">
                    <a16:creationId xmlns:a16="http://schemas.microsoft.com/office/drawing/2014/main" id="{E8467E34-C04B-425C-8A5D-2FD60EACCEF1}"/>
                  </a:ext>
                </a:extLst>
              </p:cNvPr>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5;p51">
                <a:extLst>
                  <a:ext uri="{FF2B5EF4-FFF2-40B4-BE49-F238E27FC236}">
                    <a16:creationId xmlns:a16="http://schemas.microsoft.com/office/drawing/2014/main" id="{252F9950-2C3B-4116-BF48-EC2532508D5A}"/>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06;p51">
                <a:extLst>
                  <a:ext uri="{FF2B5EF4-FFF2-40B4-BE49-F238E27FC236}">
                    <a16:creationId xmlns:a16="http://schemas.microsoft.com/office/drawing/2014/main" id="{D3EE1D21-9B7C-4C4B-B4DE-2D2284DE1730}"/>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7;p51">
                <a:extLst>
                  <a:ext uri="{FF2B5EF4-FFF2-40B4-BE49-F238E27FC236}">
                    <a16:creationId xmlns:a16="http://schemas.microsoft.com/office/drawing/2014/main" id="{9FCE889E-DAA7-482A-8883-98F5C4D459EE}"/>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08;p51">
              <a:extLst>
                <a:ext uri="{FF2B5EF4-FFF2-40B4-BE49-F238E27FC236}">
                  <a16:creationId xmlns:a16="http://schemas.microsoft.com/office/drawing/2014/main" id="{17BB1812-A1D0-49C6-8184-8F8BC5868F4E}"/>
                </a:ext>
              </a:extLst>
            </p:cNvPr>
            <p:cNvGrpSpPr/>
            <p:nvPr/>
          </p:nvGrpSpPr>
          <p:grpSpPr>
            <a:xfrm>
              <a:off x="6012699" y="624883"/>
              <a:ext cx="258950" cy="209025"/>
              <a:chOff x="4427350" y="850800"/>
              <a:chExt cx="258950" cy="209025"/>
            </a:xfrm>
          </p:grpSpPr>
          <p:sp>
            <p:nvSpPr>
              <p:cNvPr id="19" name="Google Shape;2209;p51">
                <a:extLst>
                  <a:ext uri="{FF2B5EF4-FFF2-40B4-BE49-F238E27FC236}">
                    <a16:creationId xmlns:a16="http://schemas.microsoft.com/office/drawing/2014/main" id="{E31CF3A8-9863-4D97-A1A0-975B055C8D43}"/>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0;p51">
                <a:extLst>
                  <a:ext uri="{FF2B5EF4-FFF2-40B4-BE49-F238E27FC236}">
                    <a16:creationId xmlns:a16="http://schemas.microsoft.com/office/drawing/2014/main" id="{F572E556-A7FD-407B-9F83-A2312C32D26D}"/>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1;p51">
                <a:extLst>
                  <a:ext uri="{FF2B5EF4-FFF2-40B4-BE49-F238E27FC236}">
                    <a16:creationId xmlns:a16="http://schemas.microsoft.com/office/drawing/2014/main" id="{25EE3AEC-4943-49FF-A214-4245A5D04A35}"/>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12;p51">
              <a:extLst>
                <a:ext uri="{FF2B5EF4-FFF2-40B4-BE49-F238E27FC236}">
                  <a16:creationId xmlns:a16="http://schemas.microsoft.com/office/drawing/2014/main" id="{FB55C852-2033-4AFA-B59B-4B30AD497192}"/>
                </a:ext>
              </a:extLst>
            </p:cNvPr>
            <p:cNvGrpSpPr/>
            <p:nvPr/>
          </p:nvGrpSpPr>
          <p:grpSpPr>
            <a:xfrm>
              <a:off x="6192527" y="709277"/>
              <a:ext cx="269050" cy="141925"/>
              <a:chOff x="4703050" y="934300"/>
              <a:chExt cx="269050" cy="141925"/>
            </a:xfrm>
          </p:grpSpPr>
          <p:sp>
            <p:nvSpPr>
              <p:cNvPr id="17" name="Google Shape;2213;p51">
                <a:extLst>
                  <a:ext uri="{FF2B5EF4-FFF2-40B4-BE49-F238E27FC236}">
                    <a16:creationId xmlns:a16="http://schemas.microsoft.com/office/drawing/2014/main" id="{BAA11EFF-C394-4765-94BE-3C9A87F5D92A}"/>
                  </a:ext>
                </a:extLst>
              </p:cNvPr>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4;p51">
                <a:extLst>
                  <a:ext uri="{FF2B5EF4-FFF2-40B4-BE49-F238E27FC236}">
                    <a16:creationId xmlns:a16="http://schemas.microsoft.com/office/drawing/2014/main" id="{36FCBE3C-F63A-49D8-BCDD-4C76CE442A8F}"/>
                  </a:ext>
                </a:extLst>
              </p:cNvPr>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 name="Google Shape;705;p32">
            <a:extLst>
              <a:ext uri="{FF2B5EF4-FFF2-40B4-BE49-F238E27FC236}">
                <a16:creationId xmlns:a16="http://schemas.microsoft.com/office/drawing/2014/main" id="{AB8703B4-F40B-4E1A-A04A-565F8316D1EF}"/>
              </a:ext>
            </a:extLst>
          </p:cNvPr>
          <p:cNvPicPr preferRelativeResize="0"/>
          <p:nvPr/>
        </p:nvPicPr>
        <p:blipFill rotWithShape="1">
          <a:blip r:embed="rId4">
            <a:alphaModFix/>
          </a:blip>
          <a:srcRect l="22441" t="21492" r="18091" b="17949"/>
          <a:stretch/>
        </p:blipFill>
        <p:spPr>
          <a:xfrm rot="5400000">
            <a:off x="1428846" y="1819555"/>
            <a:ext cx="2437916" cy="2341839"/>
          </a:xfrm>
          <a:prstGeom prst="rect">
            <a:avLst/>
          </a:prstGeom>
          <a:noFill/>
          <a:ln>
            <a:noFill/>
          </a:ln>
        </p:spPr>
      </p:pic>
      <p:pic>
        <p:nvPicPr>
          <p:cNvPr id="38" name="openaigym.video.1.10832.video000000">
            <a:hlinkClick r:id="" action="ppaction://media"/>
            <a:extLst>
              <a:ext uri="{FF2B5EF4-FFF2-40B4-BE49-F238E27FC236}">
                <a16:creationId xmlns:a16="http://schemas.microsoft.com/office/drawing/2014/main" id="{7979E77B-97CA-412F-BECA-178F94FE7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8039" y="2011392"/>
            <a:ext cx="1708749" cy="1952856"/>
          </a:xfrm>
          <a:prstGeom prst="rect">
            <a:avLst/>
          </a:prstGeom>
        </p:spPr>
      </p:pic>
      <p:grpSp>
        <p:nvGrpSpPr>
          <p:cNvPr id="92" name="Group 91">
            <a:extLst>
              <a:ext uri="{FF2B5EF4-FFF2-40B4-BE49-F238E27FC236}">
                <a16:creationId xmlns:a16="http://schemas.microsoft.com/office/drawing/2014/main" id="{1B5D48EE-6AF3-4F22-8709-705F172B9909}"/>
              </a:ext>
            </a:extLst>
          </p:cNvPr>
          <p:cNvGrpSpPr/>
          <p:nvPr/>
        </p:nvGrpSpPr>
        <p:grpSpPr>
          <a:xfrm>
            <a:off x="4494495" y="2413033"/>
            <a:ext cx="3142267" cy="1241072"/>
            <a:chOff x="3745691" y="1502300"/>
            <a:chExt cx="3206075" cy="1017250"/>
          </a:xfrm>
        </p:grpSpPr>
        <p:grpSp>
          <p:nvGrpSpPr>
            <p:cNvPr id="63" name="Google Shape;1812;p45">
              <a:extLst>
                <a:ext uri="{FF2B5EF4-FFF2-40B4-BE49-F238E27FC236}">
                  <a16:creationId xmlns:a16="http://schemas.microsoft.com/office/drawing/2014/main" id="{8325B9F4-8951-4D1B-BB61-1FDF4694773B}"/>
                </a:ext>
              </a:extLst>
            </p:cNvPr>
            <p:cNvGrpSpPr/>
            <p:nvPr/>
          </p:nvGrpSpPr>
          <p:grpSpPr>
            <a:xfrm>
              <a:off x="3745691" y="1561278"/>
              <a:ext cx="3206075" cy="958272"/>
              <a:chOff x="238125" y="1662850"/>
              <a:chExt cx="7137300" cy="2217100"/>
            </a:xfrm>
          </p:grpSpPr>
          <p:sp>
            <p:nvSpPr>
              <p:cNvPr id="64" name="Google Shape;1813;p45">
                <a:extLst>
                  <a:ext uri="{FF2B5EF4-FFF2-40B4-BE49-F238E27FC236}">
                    <a16:creationId xmlns:a16="http://schemas.microsoft.com/office/drawing/2014/main" id="{5475C68D-8C90-418C-8762-8FB3E57E293E}"/>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4;p45">
                <a:extLst>
                  <a:ext uri="{FF2B5EF4-FFF2-40B4-BE49-F238E27FC236}">
                    <a16:creationId xmlns:a16="http://schemas.microsoft.com/office/drawing/2014/main" id="{2AB0E676-D760-427F-9AB6-DB4B7A1C9D6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5;p45">
                <a:extLst>
                  <a:ext uri="{FF2B5EF4-FFF2-40B4-BE49-F238E27FC236}">
                    <a16:creationId xmlns:a16="http://schemas.microsoft.com/office/drawing/2014/main" id="{9B260935-0955-45DF-B1D2-86954B32D055}"/>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6;p45">
                <a:extLst>
                  <a:ext uri="{FF2B5EF4-FFF2-40B4-BE49-F238E27FC236}">
                    <a16:creationId xmlns:a16="http://schemas.microsoft.com/office/drawing/2014/main" id="{37D8BD88-F3FF-4A1D-A490-673DFF1E9B9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17;p45">
                <a:extLst>
                  <a:ext uri="{FF2B5EF4-FFF2-40B4-BE49-F238E27FC236}">
                    <a16:creationId xmlns:a16="http://schemas.microsoft.com/office/drawing/2014/main" id="{3336CBC4-51CF-4EA6-8344-5A4300EE1011}"/>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18;p45">
                <a:extLst>
                  <a:ext uri="{FF2B5EF4-FFF2-40B4-BE49-F238E27FC236}">
                    <a16:creationId xmlns:a16="http://schemas.microsoft.com/office/drawing/2014/main" id="{F21CA084-B1F2-4858-B07C-869C5AF3C9E8}"/>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19;p45">
                <a:extLst>
                  <a:ext uri="{FF2B5EF4-FFF2-40B4-BE49-F238E27FC236}">
                    <a16:creationId xmlns:a16="http://schemas.microsoft.com/office/drawing/2014/main" id="{22C9EAA9-1072-4232-8A8C-3310B04D9B5E}"/>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20;p45">
                <a:extLst>
                  <a:ext uri="{FF2B5EF4-FFF2-40B4-BE49-F238E27FC236}">
                    <a16:creationId xmlns:a16="http://schemas.microsoft.com/office/drawing/2014/main" id="{AAF699E5-A75F-40E8-BC06-27EBF075364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21;p45">
                <a:extLst>
                  <a:ext uri="{FF2B5EF4-FFF2-40B4-BE49-F238E27FC236}">
                    <a16:creationId xmlns:a16="http://schemas.microsoft.com/office/drawing/2014/main" id="{11FBEAF9-A416-4FE6-9FE6-C9F3ED7A2A13}"/>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22;p45">
                <a:extLst>
                  <a:ext uri="{FF2B5EF4-FFF2-40B4-BE49-F238E27FC236}">
                    <a16:creationId xmlns:a16="http://schemas.microsoft.com/office/drawing/2014/main" id="{E41BC9F9-16F0-452D-9C7D-D866A3A6C7E7}"/>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825;p45">
              <a:extLst>
                <a:ext uri="{FF2B5EF4-FFF2-40B4-BE49-F238E27FC236}">
                  <a16:creationId xmlns:a16="http://schemas.microsoft.com/office/drawing/2014/main" id="{AAD172D6-91F6-4A61-AF25-52C14F18D8CA}"/>
                </a:ext>
              </a:extLst>
            </p:cNvPr>
            <p:cNvSpPr txBox="1"/>
            <p:nvPr/>
          </p:nvSpPr>
          <p:spPr>
            <a:xfrm>
              <a:off x="4002530" y="1502300"/>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1800" dirty="0">
                <a:solidFill>
                  <a:schemeClr val="lt1"/>
                </a:solidFill>
                <a:latin typeface="Teko"/>
                <a:ea typeface="Teko"/>
                <a:cs typeface="Teko"/>
                <a:sym typeface="Teko"/>
              </a:endParaRP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Addition of a paddle on the top</a:t>
              </a: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that must play as well. Moves just as the bottom one.</a:t>
              </a:r>
              <a:endParaRPr sz="1800" dirty="0">
                <a:solidFill>
                  <a:schemeClr val="lt1"/>
                </a:solidFill>
                <a:latin typeface="Teko"/>
                <a:ea typeface="Source Code Pro Light"/>
                <a:cs typeface="Teko"/>
                <a:sym typeface="Source Code Pro Light"/>
              </a:endParaRPr>
            </a:p>
          </p:txBody>
        </p:sp>
      </p:grpSp>
      <p:cxnSp>
        <p:nvCxnSpPr>
          <p:cNvPr id="77" name="Google Shape;1831;p45">
            <a:extLst>
              <a:ext uri="{FF2B5EF4-FFF2-40B4-BE49-F238E27FC236}">
                <a16:creationId xmlns:a16="http://schemas.microsoft.com/office/drawing/2014/main" id="{D19C0266-FA9D-484D-B265-E37BD99DC003}"/>
              </a:ext>
            </a:extLst>
          </p:cNvPr>
          <p:cNvCxnSpPr>
            <a:cxnSpLocks/>
          </p:cNvCxnSpPr>
          <p:nvPr/>
        </p:nvCxnSpPr>
        <p:spPr>
          <a:xfrm flipV="1">
            <a:off x="3760615" y="1937044"/>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80" name="Google Shape;1831;p45">
            <a:extLst>
              <a:ext uri="{FF2B5EF4-FFF2-40B4-BE49-F238E27FC236}">
                <a16:creationId xmlns:a16="http://schemas.microsoft.com/office/drawing/2014/main" id="{5744FC30-83E4-4359-8A40-31626F15BD28}"/>
              </a:ext>
            </a:extLst>
          </p:cNvPr>
          <p:cNvCxnSpPr>
            <a:cxnSpLocks/>
          </p:cNvCxnSpPr>
          <p:nvPr/>
        </p:nvCxnSpPr>
        <p:spPr>
          <a:xfrm flipV="1">
            <a:off x="3776417" y="298146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93" name="Group 92">
            <a:extLst>
              <a:ext uri="{FF2B5EF4-FFF2-40B4-BE49-F238E27FC236}">
                <a16:creationId xmlns:a16="http://schemas.microsoft.com/office/drawing/2014/main" id="{E515190D-8A7A-47B9-8230-3ED237CE3CD7}"/>
              </a:ext>
            </a:extLst>
          </p:cNvPr>
          <p:cNvGrpSpPr/>
          <p:nvPr/>
        </p:nvGrpSpPr>
        <p:grpSpPr>
          <a:xfrm>
            <a:off x="4499417" y="1366763"/>
            <a:ext cx="3206075" cy="958272"/>
            <a:chOff x="3745691" y="1561278"/>
            <a:chExt cx="3206075" cy="958272"/>
          </a:xfrm>
        </p:grpSpPr>
        <p:grpSp>
          <p:nvGrpSpPr>
            <p:cNvPr id="94" name="Google Shape;1812;p45">
              <a:extLst>
                <a:ext uri="{FF2B5EF4-FFF2-40B4-BE49-F238E27FC236}">
                  <a16:creationId xmlns:a16="http://schemas.microsoft.com/office/drawing/2014/main" id="{26D98024-0172-4EDB-8C46-2988B97C80C5}"/>
                </a:ext>
              </a:extLst>
            </p:cNvPr>
            <p:cNvGrpSpPr/>
            <p:nvPr/>
          </p:nvGrpSpPr>
          <p:grpSpPr>
            <a:xfrm>
              <a:off x="3745691" y="1561278"/>
              <a:ext cx="3206075" cy="958272"/>
              <a:chOff x="238125" y="1662850"/>
              <a:chExt cx="7137300" cy="2217100"/>
            </a:xfrm>
          </p:grpSpPr>
          <p:sp>
            <p:nvSpPr>
              <p:cNvPr id="96" name="Google Shape;1813;p45">
                <a:extLst>
                  <a:ext uri="{FF2B5EF4-FFF2-40B4-BE49-F238E27FC236}">
                    <a16:creationId xmlns:a16="http://schemas.microsoft.com/office/drawing/2014/main" id="{AA1A3934-1A1A-43FD-B9A1-28126FD6F475}"/>
                  </a:ext>
                </a:extLst>
              </p:cNvPr>
              <p:cNvSpPr/>
              <p:nvPr/>
            </p:nvSpPr>
            <p:spPr>
              <a:xfrm>
                <a:off x="490500" y="1898550"/>
                <a:ext cx="6774074"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4;p45">
                <a:extLst>
                  <a:ext uri="{FF2B5EF4-FFF2-40B4-BE49-F238E27FC236}">
                    <a16:creationId xmlns:a16="http://schemas.microsoft.com/office/drawing/2014/main" id="{08B0AC80-DB7C-485E-BD95-4184C0D375E8}"/>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5;p45">
                <a:extLst>
                  <a:ext uri="{FF2B5EF4-FFF2-40B4-BE49-F238E27FC236}">
                    <a16:creationId xmlns:a16="http://schemas.microsoft.com/office/drawing/2014/main" id="{5FDD3760-F125-47C1-815D-7CBFDC8A2BAE}"/>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6;p45">
                <a:extLst>
                  <a:ext uri="{FF2B5EF4-FFF2-40B4-BE49-F238E27FC236}">
                    <a16:creationId xmlns:a16="http://schemas.microsoft.com/office/drawing/2014/main" id="{C3966493-E48E-4E07-8B18-4BF46E5B30B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7;p45">
                <a:extLst>
                  <a:ext uri="{FF2B5EF4-FFF2-40B4-BE49-F238E27FC236}">
                    <a16:creationId xmlns:a16="http://schemas.microsoft.com/office/drawing/2014/main" id="{A257B58E-CE5B-4A5B-9372-5091575B2B3F}"/>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8;p45">
                <a:extLst>
                  <a:ext uri="{FF2B5EF4-FFF2-40B4-BE49-F238E27FC236}">
                    <a16:creationId xmlns:a16="http://schemas.microsoft.com/office/drawing/2014/main" id="{8775937B-D16F-4C78-8289-457D3F79279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9;p45">
                <a:extLst>
                  <a:ext uri="{FF2B5EF4-FFF2-40B4-BE49-F238E27FC236}">
                    <a16:creationId xmlns:a16="http://schemas.microsoft.com/office/drawing/2014/main" id="{2FEE0341-03F1-49F6-954B-EC111E9B0686}"/>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20;p45">
                <a:extLst>
                  <a:ext uri="{FF2B5EF4-FFF2-40B4-BE49-F238E27FC236}">
                    <a16:creationId xmlns:a16="http://schemas.microsoft.com/office/drawing/2014/main" id="{04EC0F07-F145-402F-B99C-266D05BAF796}"/>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1;p45">
                <a:extLst>
                  <a:ext uri="{FF2B5EF4-FFF2-40B4-BE49-F238E27FC236}">
                    <a16:creationId xmlns:a16="http://schemas.microsoft.com/office/drawing/2014/main" id="{E85ECCC8-24B0-4218-B7A9-54826CE25C0A}"/>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22;p45">
                <a:extLst>
                  <a:ext uri="{FF2B5EF4-FFF2-40B4-BE49-F238E27FC236}">
                    <a16:creationId xmlns:a16="http://schemas.microsoft.com/office/drawing/2014/main" id="{3CE6948B-B1F1-47C2-A441-A965F9DBAF49}"/>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1825;p45">
              <a:extLst>
                <a:ext uri="{FF2B5EF4-FFF2-40B4-BE49-F238E27FC236}">
                  <a16:creationId xmlns:a16="http://schemas.microsoft.com/office/drawing/2014/main" id="{AC8E1DA1-3C72-4987-B3B6-60AA96758231}"/>
                </a:ext>
              </a:extLst>
            </p:cNvPr>
            <p:cNvSpPr txBox="1"/>
            <p:nvPr/>
          </p:nvSpPr>
          <p:spPr>
            <a:xfrm>
              <a:off x="4028174" y="1801395"/>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Goal remains the same: </a:t>
              </a:r>
            </a:p>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eliminate all the bricks.</a:t>
              </a:r>
              <a:endParaRPr sz="1000" dirty="0">
                <a:solidFill>
                  <a:schemeClr val="lt1"/>
                </a:solidFill>
                <a:latin typeface="Source Code Pro Light"/>
                <a:ea typeface="Source Code Pro Light"/>
                <a:cs typeface="Source Code Pro Light"/>
                <a:sym typeface="Source Code Pro Light"/>
              </a:endParaRPr>
            </a:p>
          </p:txBody>
        </p:sp>
      </p:grpSp>
      <p:cxnSp>
        <p:nvCxnSpPr>
          <p:cNvPr id="106" name="Google Shape;1831;p45">
            <a:extLst>
              <a:ext uri="{FF2B5EF4-FFF2-40B4-BE49-F238E27FC236}">
                <a16:creationId xmlns:a16="http://schemas.microsoft.com/office/drawing/2014/main" id="{631F4CDC-2EA6-45EB-BFB8-B5B6E6BB3712}"/>
              </a:ext>
            </a:extLst>
          </p:cNvPr>
          <p:cNvCxnSpPr>
            <a:cxnSpLocks/>
          </p:cNvCxnSpPr>
          <p:nvPr/>
        </p:nvCxnSpPr>
        <p:spPr>
          <a:xfrm flipV="1">
            <a:off x="3789670" y="396424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 name="Group 106">
            <a:extLst>
              <a:ext uri="{FF2B5EF4-FFF2-40B4-BE49-F238E27FC236}">
                <a16:creationId xmlns:a16="http://schemas.microsoft.com/office/drawing/2014/main" id="{55ECB165-AB02-41EA-AE68-C9817E178951}"/>
              </a:ext>
            </a:extLst>
          </p:cNvPr>
          <p:cNvGrpSpPr/>
          <p:nvPr/>
        </p:nvGrpSpPr>
        <p:grpSpPr>
          <a:xfrm>
            <a:off x="4460203" y="3939435"/>
            <a:ext cx="3206075" cy="737937"/>
            <a:chOff x="3745691" y="1561278"/>
            <a:chExt cx="3206075" cy="958272"/>
          </a:xfrm>
        </p:grpSpPr>
        <p:grpSp>
          <p:nvGrpSpPr>
            <p:cNvPr id="108" name="Google Shape;1812;p45">
              <a:extLst>
                <a:ext uri="{FF2B5EF4-FFF2-40B4-BE49-F238E27FC236}">
                  <a16:creationId xmlns:a16="http://schemas.microsoft.com/office/drawing/2014/main" id="{B96096EF-6FE9-4460-B344-6D9B14C04A36}"/>
                </a:ext>
              </a:extLst>
            </p:cNvPr>
            <p:cNvGrpSpPr/>
            <p:nvPr/>
          </p:nvGrpSpPr>
          <p:grpSpPr>
            <a:xfrm>
              <a:off x="3745691" y="1561278"/>
              <a:ext cx="3206075" cy="958272"/>
              <a:chOff x="238125" y="1662850"/>
              <a:chExt cx="7137300" cy="2217100"/>
            </a:xfrm>
          </p:grpSpPr>
          <p:sp>
            <p:nvSpPr>
              <p:cNvPr id="110" name="Google Shape;1813;p45">
                <a:extLst>
                  <a:ext uri="{FF2B5EF4-FFF2-40B4-BE49-F238E27FC236}">
                    <a16:creationId xmlns:a16="http://schemas.microsoft.com/office/drawing/2014/main" id="{B07403D7-97C3-4678-90A1-13860199A357}"/>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4;p45">
                <a:extLst>
                  <a:ext uri="{FF2B5EF4-FFF2-40B4-BE49-F238E27FC236}">
                    <a16:creationId xmlns:a16="http://schemas.microsoft.com/office/drawing/2014/main" id="{7F6A826D-5AD3-467E-ADF2-9E2E149DC42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5;p45">
                <a:extLst>
                  <a:ext uri="{FF2B5EF4-FFF2-40B4-BE49-F238E27FC236}">
                    <a16:creationId xmlns:a16="http://schemas.microsoft.com/office/drawing/2014/main" id="{16C1E778-6DA4-4637-A1DB-E678C67C1D5B}"/>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6;p45">
                <a:extLst>
                  <a:ext uri="{FF2B5EF4-FFF2-40B4-BE49-F238E27FC236}">
                    <a16:creationId xmlns:a16="http://schemas.microsoft.com/office/drawing/2014/main" id="{971C02A8-F08F-4DB6-AA50-51C3E3A22D65}"/>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7;p45">
                <a:extLst>
                  <a:ext uri="{FF2B5EF4-FFF2-40B4-BE49-F238E27FC236}">
                    <a16:creationId xmlns:a16="http://schemas.microsoft.com/office/drawing/2014/main" id="{931F8529-FDD9-4892-B882-BFB6C845E508}"/>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8;p45">
                <a:extLst>
                  <a:ext uri="{FF2B5EF4-FFF2-40B4-BE49-F238E27FC236}">
                    <a16:creationId xmlns:a16="http://schemas.microsoft.com/office/drawing/2014/main" id="{96F2FF93-DC61-4000-ACC9-C45F6AA7F9E3}"/>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9;p45">
                <a:extLst>
                  <a:ext uri="{FF2B5EF4-FFF2-40B4-BE49-F238E27FC236}">
                    <a16:creationId xmlns:a16="http://schemas.microsoft.com/office/drawing/2014/main" id="{FC00738A-8538-4AB8-90C7-2398A5098CEC}"/>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20;p45">
                <a:extLst>
                  <a:ext uri="{FF2B5EF4-FFF2-40B4-BE49-F238E27FC236}">
                    <a16:creationId xmlns:a16="http://schemas.microsoft.com/office/drawing/2014/main" id="{22D28828-41CD-45F6-83F5-D71A765E6CE0}"/>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21;p45">
                <a:extLst>
                  <a:ext uri="{FF2B5EF4-FFF2-40B4-BE49-F238E27FC236}">
                    <a16:creationId xmlns:a16="http://schemas.microsoft.com/office/drawing/2014/main" id="{F45008E5-9078-4255-8AE7-16ED6F573AF4}"/>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2;p45">
                <a:extLst>
                  <a:ext uri="{FF2B5EF4-FFF2-40B4-BE49-F238E27FC236}">
                    <a16:creationId xmlns:a16="http://schemas.microsoft.com/office/drawing/2014/main" id="{7EF6DEFD-7F05-485B-98F9-6FA0043FC13C}"/>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825;p45">
              <a:extLst>
                <a:ext uri="{FF2B5EF4-FFF2-40B4-BE49-F238E27FC236}">
                  <a16:creationId xmlns:a16="http://schemas.microsoft.com/office/drawing/2014/main" id="{EEB728A9-E355-4824-BE50-ABAFD33C4DE8}"/>
                </a:ext>
              </a:extLst>
            </p:cNvPr>
            <p:cNvSpPr txBox="1"/>
            <p:nvPr/>
          </p:nvSpPr>
          <p:spPr>
            <a:xfrm>
              <a:off x="4011235" y="1858720"/>
              <a:ext cx="2679900" cy="461425"/>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Source Code Pro Light"/>
                  <a:cs typeface="Teko"/>
                  <a:sym typeface="Teko"/>
                </a:rPr>
                <a:t>Base for competitive Pong game.</a:t>
              </a:r>
              <a:endParaRPr sz="1000" dirty="0">
                <a:solidFill>
                  <a:schemeClr val="lt1"/>
                </a:solidFill>
                <a:latin typeface="Source Code Pro Light"/>
                <a:ea typeface="Source Code Pro Light"/>
                <a:cs typeface="Source Code Pro Light"/>
                <a:sym typeface="Source Code Pro Light"/>
              </a:endParaRPr>
            </a:p>
          </p:txBody>
        </p:sp>
      </p:grpSp>
    </p:spTree>
    <p:extLst>
      <p:ext uri="{BB962C8B-B14F-4D97-AF65-F5344CB8AC3E}">
        <p14:creationId xmlns:p14="http://schemas.microsoft.com/office/powerpoint/2010/main" val="23654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vol="80000">
                <p:cTn id="12" repeatCount="indefinite" fill="hold" display="0">
                  <p:stCondLst>
                    <p:cond delay="indefinite"/>
                  </p:stCondLst>
                </p:cTn>
                <p:tgtEl>
                  <p:spTgt spid="3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88025C-CCCB-44B9-9A39-387DA2CFE236}"/>
              </a:ext>
            </a:extLst>
          </p:cNvPr>
          <p:cNvSpPr txBox="1">
            <a:spLocks/>
          </p:cNvSpPr>
          <p:nvPr/>
        </p:nvSpPr>
        <p:spPr>
          <a:xfrm>
            <a:off x="-4606527" y="290725"/>
            <a:ext cx="7422213" cy="1045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3200" dirty="0">
                <a:solidFill>
                  <a:srgbClr val="11FFFF"/>
                </a:solidFill>
              </a:rPr>
              <a:t>Case study: </a:t>
            </a:r>
            <a:r>
              <a:rPr lang="en-US" sz="3200" b="1" dirty="0">
                <a:solidFill>
                  <a:srgbClr val="11FFFF"/>
                </a:solidFill>
              </a:rPr>
              <a:t>Pong</a:t>
            </a:r>
            <a:r>
              <a:rPr lang="en-US" sz="3200" dirty="0">
                <a:solidFill>
                  <a:srgbClr val="11FFFF"/>
                </a:solidFill>
              </a:rPr>
              <a:t> </a:t>
            </a:r>
          </a:p>
          <a:p>
            <a:pPr algn="r"/>
            <a:r>
              <a:rPr lang="en-US" sz="3200" dirty="0">
                <a:solidFill>
                  <a:srgbClr val="11FFFF"/>
                </a:solidFill>
              </a:rPr>
              <a:t>(with bricks)</a:t>
            </a:r>
            <a:endParaRPr lang="en-US" sz="700" dirty="0"/>
          </a:p>
        </p:txBody>
      </p:sp>
      <p:sp>
        <p:nvSpPr>
          <p:cNvPr id="10" name="Google Shape;669;p31">
            <a:extLst>
              <a:ext uri="{FF2B5EF4-FFF2-40B4-BE49-F238E27FC236}">
                <a16:creationId xmlns:a16="http://schemas.microsoft.com/office/drawing/2014/main" id="{C3366569-6A40-4B0F-93F4-FF3F2F01E3F9}"/>
              </a:ext>
            </a:extLst>
          </p:cNvPr>
          <p:cNvSpPr txBox="1">
            <a:spLocks/>
          </p:cNvSpPr>
          <p:nvPr/>
        </p:nvSpPr>
        <p:spPr>
          <a:xfrm>
            <a:off x="1107701" y="1319695"/>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1" name="Google Shape;669;p31">
            <a:extLst>
              <a:ext uri="{FF2B5EF4-FFF2-40B4-BE49-F238E27FC236}">
                <a16:creationId xmlns:a16="http://schemas.microsoft.com/office/drawing/2014/main" id="{19FA4169-338A-47E4-97D7-500B982CF30F}"/>
              </a:ext>
            </a:extLst>
          </p:cNvPr>
          <p:cNvSpPr txBox="1">
            <a:spLocks/>
          </p:cNvSpPr>
          <p:nvPr/>
        </p:nvSpPr>
        <p:spPr>
          <a:xfrm>
            <a:off x="4045698" y="710676"/>
            <a:ext cx="1198286" cy="4890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1</a:t>
            </a:r>
          </a:p>
        </p:txBody>
      </p:sp>
      <p:sp>
        <p:nvSpPr>
          <p:cNvPr id="12" name="Arrow: Right 11">
            <a:extLst>
              <a:ext uri="{FF2B5EF4-FFF2-40B4-BE49-F238E27FC236}">
                <a16:creationId xmlns:a16="http://schemas.microsoft.com/office/drawing/2014/main" id="{F9559173-B995-4100-8486-BA66B4772563}"/>
              </a:ext>
            </a:extLst>
          </p:cNvPr>
          <p:cNvSpPr/>
          <p:nvPr/>
        </p:nvSpPr>
        <p:spPr>
          <a:xfrm>
            <a:off x="2968770" y="2902215"/>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Google Shape;669;p31">
            <a:extLst>
              <a:ext uri="{FF2B5EF4-FFF2-40B4-BE49-F238E27FC236}">
                <a16:creationId xmlns:a16="http://schemas.microsoft.com/office/drawing/2014/main" id="{AB252F91-C5A5-49B1-A1AE-ED665BDBC56D}"/>
              </a:ext>
            </a:extLst>
          </p:cNvPr>
          <p:cNvSpPr txBox="1">
            <a:spLocks/>
          </p:cNvSpPr>
          <p:nvPr/>
        </p:nvSpPr>
        <p:spPr>
          <a:xfrm>
            <a:off x="6946459" y="568229"/>
            <a:ext cx="1198286"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2</a:t>
            </a:r>
          </a:p>
        </p:txBody>
      </p:sp>
      <p:pic>
        <p:nvPicPr>
          <p:cNvPr id="8" name="Google Shape;705;p32">
            <a:extLst>
              <a:ext uri="{FF2B5EF4-FFF2-40B4-BE49-F238E27FC236}">
                <a16:creationId xmlns:a16="http://schemas.microsoft.com/office/drawing/2014/main" id="{C907E477-13EE-4E3F-86D9-42D16F5B0428}"/>
              </a:ext>
            </a:extLst>
          </p:cNvPr>
          <p:cNvPicPr preferRelativeResize="0"/>
          <p:nvPr/>
        </p:nvPicPr>
        <p:blipFill rotWithShape="1">
          <a:blip r:embed="rId9">
            <a:alphaModFix/>
          </a:blip>
          <a:srcRect l="22441" t="21492" r="18091" b="17949"/>
          <a:stretch/>
        </p:blipFill>
        <p:spPr>
          <a:xfrm rot="5400000">
            <a:off x="294356" y="1808377"/>
            <a:ext cx="2759079" cy="2650345"/>
          </a:xfrm>
          <a:prstGeom prst="rect">
            <a:avLst/>
          </a:prstGeom>
          <a:noFill/>
          <a:ln>
            <a:noFill/>
          </a:ln>
        </p:spPr>
      </p:pic>
      <p:grpSp>
        <p:nvGrpSpPr>
          <p:cNvPr id="51" name="Group 50">
            <a:extLst>
              <a:ext uri="{FF2B5EF4-FFF2-40B4-BE49-F238E27FC236}">
                <a16:creationId xmlns:a16="http://schemas.microsoft.com/office/drawing/2014/main" id="{61343186-CE3C-4BA1-8E92-1BD17D5B2CC1}"/>
              </a:ext>
            </a:extLst>
          </p:cNvPr>
          <p:cNvGrpSpPr/>
          <p:nvPr/>
        </p:nvGrpSpPr>
        <p:grpSpPr>
          <a:xfrm>
            <a:off x="3362613" y="510642"/>
            <a:ext cx="652324" cy="1965105"/>
            <a:chOff x="3426884" y="751639"/>
            <a:chExt cx="652324" cy="1965105"/>
          </a:xfrm>
        </p:grpSpPr>
        <p:sp>
          <p:nvSpPr>
            <p:cNvPr id="30" name="Google Shape;1134;p37">
              <a:extLst>
                <a:ext uri="{FF2B5EF4-FFF2-40B4-BE49-F238E27FC236}">
                  <a16:creationId xmlns:a16="http://schemas.microsoft.com/office/drawing/2014/main" id="{DEBB9ADF-A98B-43E0-8AE2-18CF2F8336DD}"/>
                </a:ext>
              </a:extLst>
            </p:cNvPr>
            <p:cNvSpPr/>
            <p:nvPr/>
          </p:nvSpPr>
          <p:spPr>
            <a:xfrm>
              <a:off x="3564390" y="80394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1;p37">
              <a:extLst>
                <a:ext uri="{FF2B5EF4-FFF2-40B4-BE49-F238E27FC236}">
                  <a16:creationId xmlns:a16="http://schemas.microsoft.com/office/drawing/2014/main" id="{1B9CBF3A-386F-4F96-95A6-ED63247FFC17}"/>
                </a:ext>
              </a:extLst>
            </p:cNvPr>
            <p:cNvSpPr/>
            <p:nvPr/>
          </p:nvSpPr>
          <p:spPr>
            <a:xfrm>
              <a:off x="3561061" y="800101"/>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37">
              <a:extLst>
                <a:ext uri="{FF2B5EF4-FFF2-40B4-BE49-F238E27FC236}">
                  <a16:creationId xmlns:a16="http://schemas.microsoft.com/office/drawing/2014/main" id="{47C4765D-FBC2-4A35-AA8E-08994E735BAA}"/>
                </a:ext>
              </a:extLst>
            </p:cNvPr>
            <p:cNvSpPr/>
            <p:nvPr/>
          </p:nvSpPr>
          <p:spPr>
            <a:xfrm>
              <a:off x="3512090" y="751639"/>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37">
              <a:extLst>
                <a:ext uri="{FF2B5EF4-FFF2-40B4-BE49-F238E27FC236}">
                  <a16:creationId xmlns:a16="http://schemas.microsoft.com/office/drawing/2014/main" id="{F92453D5-FE10-4B28-A5CB-23595CFFF8B4}"/>
                </a:ext>
              </a:extLst>
            </p:cNvPr>
            <p:cNvSpPr/>
            <p:nvPr/>
          </p:nvSpPr>
          <p:spPr>
            <a:xfrm>
              <a:off x="3426884" y="1198712"/>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37">
              <a:extLst>
                <a:ext uri="{FF2B5EF4-FFF2-40B4-BE49-F238E27FC236}">
                  <a16:creationId xmlns:a16="http://schemas.microsoft.com/office/drawing/2014/main" id="{C4F0C2A9-C959-4C5B-9FA7-E9090A4A61BF}"/>
                </a:ext>
              </a:extLst>
            </p:cNvPr>
            <p:cNvSpPr/>
            <p:nvPr/>
          </p:nvSpPr>
          <p:spPr>
            <a:xfrm>
              <a:off x="3426884" y="1145857"/>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37">
              <a:extLst>
                <a:ext uri="{FF2B5EF4-FFF2-40B4-BE49-F238E27FC236}">
                  <a16:creationId xmlns:a16="http://schemas.microsoft.com/office/drawing/2014/main" id="{7059AC66-D94B-4C66-9BB0-2CE3E27E8168}"/>
                </a:ext>
              </a:extLst>
            </p:cNvPr>
            <p:cNvSpPr/>
            <p:nvPr/>
          </p:nvSpPr>
          <p:spPr>
            <a:xfrm>
              <a:off x="3426884" y="1040701"/>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37">
              <a:extLst>
                <a:ext uri="{FF2B5EF4-FFF2-40B4-BE49-F238E27FC236}">
                  <a16:creationId xmlns:a16="http://schemas.microsoft.com/office/drawing/2014/main" id="{D24F4A49-3577-467D-BB10-6993B26FAD73}"/>
                </a:ext>
              </a:extLst>
            </p:cNvPr>
            <p:cNvSpPr/>
            <p:nvPr/>
          </p:nvSpPr>
          <p:spPr>
            <a:xfrm>
              <a:off x="3426884" y="1093001"/>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149;p37">
              <a:extLst>
                <a:ext uri="{FF2B5EF4-FFF2-40B4-BE49-F238E27FC236}">
                  <a16:creationId xmlns:a16="http://schemas.microsoft.com/office/drawing/2014/main" id="{C663D31D-780A-47EB-ADAF-8180328216D2}"/>
                </a:ext>
              </a:extLst>
            </p:cNvPr>
            <p:cNvCxnSpPr/>
            <p:nvPr/>
          </p:nvCxnSpPr>
          <p:spPr>
            <a:xfrm rot="10800000">
              <a:off x="3759205" y="1347244"/>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1" name="Google Shape;1160;p37">
              <a:extLst>
                <a:ext uri="{FF2B5EF4-FFF2-40B4-BE49-F238E27FC236}">
                  <a16:creationId xmlns:a16="http://schemas.microsoft.com/office/drawing/2014/main" id="{E79FC0C4-A18A-4101-9467-F8EEDC78EF68}"/>
                </a:ext>
              </a:extLst>
            </p:cNvPr>
            <p:cNvGrpSpPr/>
            <p:nvPr/>
          </p:nvGrpSpPr>
          <p:grpSpPr>
            <a:xfrm>
              <a:off x="3660701" y="882124"/>
              <a:ext cx="269869" cy="360125"/>
              <a:chOff x="1844650" y="238125"/>
              <a:chExt cx="3911150" cy="5219200"/>
            </a:xfrm>
          </p:grpSpPr>
          <p:sp>
            <p:nvSpPr>
              <p:cNvPr id="42" name="Google Shape;1161;p37">
                <a:extLst>
                  <a:ext uri="{FF2B5EF4-FFF2-40B4-BE49-F238E27FC236}">
                    <a16:creationId xmlns:a16="http://schemas.microsoft.com/office/drawing/2014/main" id="{FE145B60-237D-4345-9B19-26C1AF42409B}"/>
                  </a:ext>
                </a:extLst>
              </p:cNvPr>
              <p:cNvSpPr/>
              <p:nvPr/>
            </p:nvSpPr>
            <p:spPr>
              <a:xfrm>
                <a:off x="1844650" y="238125"/>
                <a:ext cx="3911150" cy="5219200"/>
              </a:xfrm>
              <a:custGeom>
                <a:avLst/>
                <a:gdLst/>
                <a:ahLst/>
                <a:cxnLst/>
                <a:rect l="l" t="t" r="r" b="b"/>
                <a:pathLst>
                  <a:path w="156446" h="208768" extrusionOk="0">
                    <a:moveTo>
                      <a:pt x="68632" y="71503"/>
                    </a:moveTo>
                    <a:lnTo>
                      <a:pt x="68632" y="74960"/>
                    </a:lnTo>
                    <a:cubicBezTo>
                      <a:pt x="68632" y="80473"/>
                      <a:pt x="64131" y="84975"/>
                      <a:pt x="58618" y="84975"/>
                    </a:cubicBezTo>
                    <a:cubicBezTo>
                      <a:pt x="53073" y="84975"/>
                      <a:pt x="48604" y="80473"/>
                      <a:pt x="48604" y="74960"/>
                    </a:cubicBezTo>
                    <a:lnTo>
                      <a:pt x="48604" y="71503"/>
                    </a:lnTo>
                    <a:lnTo>
                      <a:pt x="55552" y="71503"/>
                    </a:lnTo>
                    <a:lnTo>
                      <a:pt x="55552" y="75254"/>
                    </a:lnTo>
                    <a:cubicBezTo>
                      <a:pt x="55552" y="76950"/>
                      <a:pt x="56922" y="78320"/>
                      <a:pt x="58618" y="78320"/>
                    </a:cubicBezTo>
                    <a:cubicBezTo>
                      <a:pt x="60314" y="78320"/>
                      <a:pt x="61684" y="76950"/>
                      <a:pt x="61684" y="75254"/>
                    </a:cubicBezTo>
                    <a:lnTo>
                      <a:pt x="61684" y="71503"/>
                    </a:lnTo>
                    <a:close/>
                    <a:moveTo>
                      <a:pt x="107841" y="71503"/>
                    </a:moveTo>
                    <a:lnTo>
                      <a:pt x="107841" y="74960"/>
                    </a:lnTo>
                    <a:cubicBezTo>
                      <a:pt x="107841" y="80473"/>
                      <a:pt x="103372" y="84975"/>
                      <a:pt x="97827" y="84975"/>
                    </a:cubicBezTo>
                    <a:cubicBezTo>
                      <a:pt x="92314" y="84975"/>
                      <a:pt x="87813" y="80473"/>
                      <a:pt x="87813" y="74960"/>
                    </a:cubicBezTo>
                    <a:lnTo>
                      <a:pt x="87813" y="71503"/>
                    </a:lnTo>
                    <a:lnTo>
                      <a:pt x="94761" y="71503"/>
                    </a:lnTo>
                    <a:lnTo>
                      <a:pt x="94761" y="75254"/>
                    </a:lnTo>
                    <a:cubicBezTo>
                      <a:pt x="94761" y="76950"/>
                      <a:pt x="96131" y="78320"/>
                      <a:pt x="97827" y="78320"/>
                    </a:cubicBezTo>
                    <a:cubicBezTo>
                      <a:pt x="99523" y="78320"/>
                      <a:pt x="100893" y="76950"/>
                      <a:pt x="100893" y="75254"/>
                    </a:cubicBezTo>
                    <a:lnTo>
                      <a:pt x="100893" y="71503"/>
                    </a:lnTo>
                    <a:close/>
                    <a:moveTo>
                      <a:pt x="117660" y="71503"/>
                    </a:moveTo>
                    <a:lnTo>
                      <a:pt x="117660" y="84779"/>
                    </a:lnTo>
                    <a:cubicBezTo>
                      <a:pt x="117660" y="95641"/>
                      <a:pt x="113322" y="105786"/>
                      <a:pt x="105428" y="113321"/>
                    </a:cubicBezTo>
                    <a:cubicBezTo>
                      <a:pt x="98038" y="120374"/>
                      <a:pt x="88458" y="124198"/>
                      <a:pt x="78258" y="124198"/>
                    </a:cubicBezTo>
                    <a:cubicBezTo>
                      <a:pt x="77607" y="124198"/>
                      <a:pt x="76954" y="124183"/>
                      <a:pt x="76298" y="124151"/>
                    </a:cubicBezTo>
                    <a:cubicBezTo>
                      <a:pt x="66153" y="123695"/>
                      <a:pt x="56661" y="119193"/>
                      <a:pt x="49648" y="111495"/>
                    </a:cubicBezTo>
                    <a:cubicBezTo>
                      <a:pt x="42634" y="103862"/>
                      <a:pt x="38785" y="93945"/>
                      <a:pt x="38785" y="83572"/>
                    </a:cubicBezTo>
                    <a:lnTo>
                      <a:pt x="38785" y="71503"/>
                    </a:lnTo>
                    <a:lnTo>
                      <a:pt x="42471" y="71503"/>
                    </a:lnTo>
                    <a:lnTo>
                      <a:pt x="42471" y="74960"/>
                    </a:lnTo>
                    <a:cubicBezTo>
                      <a:pt x="42471" y="83866"/>
                      <a:pt x="49713" y="91107"/>
                      <a:pt x="58618" y="91107"/>
                    </a:cubicBezTo>
                    <a:cubicBezTo>
                      <a:pt x="67491" y="91107"/>
                      <a:pt x="74732" y="83866"/>
                      <a:pt x="74732" y="74960"/>
                    </a:cubicBezTo>
                    <a:lnTo>
                      <a:pt x="74732" y="74765"/>
                    </a:lnTo>
                    <a:lnTo>
                      <a:pt x="81713" y="74765"/>
                    </a:lnTo>
                    <a:lnTo>
                      <a:pt x="81713" y="74960"/>
                    </a:lnTo>
                    <a:cubicBezTo>
                      <a:pt x="81713" y="83866"/>
                      <a:pt x="88922" y="91107"/>
                      <a:pt x="97827" y="91107"/>
                    </a:cubicBezTo>
                    <a:cubicBezTo>
                      <a:pt x="106732" y="91107"/>
                      <a:pt x="113974" y="83866"/>
                      <a:pt x="113974" y="74960"/>
                    </a:cubicBezTo>
                    <a:lnTo>
                      <a:pt x="113974" y="71503"/>
                    </a:lnTo>
                    <a:close/>
                    <a:moveTo>
                      <a:pt x="78223" y="6133"/>
                    </a:moveTo>
                    <a:cubicBezTo>
                      <a:pt x="105949" y="6133"/>
                      <a:pt x="128946" y="27792"/>
                      <a:pt x="130610" y="55454"/>
                    </a:cubicBezTo>
                    <a:lnTo>
                      <a:pt x="133546" y="104677"/>
                    </a:lnTo>
                    <a:cubicBezTo>
                      <a:pt x="134590" y="121933"/>
                      <a:pt x="127772" y="138243"/>
                      <a:pt x="114822" y="149627"/>
                    </a:cubicBezTo>
                    <a:lnTo>
                      <a:pt x="107580" y="147083"/>
                    </a:lnTo>
                    <a:cubicBezTo>
                      <a:pt x="103568" y="145648"/>
                      <a:pt x="100893" y="141864"/>
                      <a:pt x="100893" y="137623"/>
                    </a:cubicBezTo>
                    <a:lnTo>
                      <a:pt x="100893" y="124314"/>
                    </a:lnTo>
                    <a:cubicBezTo>
                      <a:pt x="104025" y="122488"/>
                      <a:pt x="106961" y="120302"/>
                      <a:pt x="109668" y="117725"/>
                    </a:cubicBezTo>
                    <a:cubicBezTo>
                      <a:pt x="118769" y="109048"/>
                      <a:pt x="123760" y="97338"/>
                      <a:pt x="123760" y="84779"/>
                    </a:cubicBezTo>
                    <a:lnTo>
                      <a:pt x="123760" y="58618"/>
                    </a:lnTo>
                    <a:cubicBezTo>
                      <a:pt x="123760" y="47919"/>
                      <a:pt x="115083" y="39209"/>
                      <a:pt x="104384" y="39209"/>
                    </a:cubicBezTo>
                    <a:lnTo>
                      <a:pt x="101089" y="39209"/>
                    </a:lnTo>
                    <a:cubicBezTo>
                      <a:pt x="99425" y="39209"/>
                      <a:pt x="98055" y="40579"/>
                      <a:pt x="98055" y="42275"/>
                    </a:cubicBezTo>
                    <a:cubicBezTo>
                      <a:pt x="98055" y="43972"/>
                      <a:pt x="99425" y="45342"/>
                      <a:pt x="101089" y="45342"/>
                    </a:cubicBezTo>
                    <a:lnTo>
                      <a:pt x="104384" y="45342"/>
                    </a:lnTo>
                    <a:cubicBezTo>
                      <a:pt x="111691" y="45342"/>
                      <a:pt x="117660" y="51311"/>
                      <a:pt x="117660" y="58618"/>
                    </a:cubicBezTo>
                    <a:lnTo>
                      <a:pt x="117660" y="65370"/>
                    </a:lnTo>
                    <a:lnTo>
                      <a:pt x="84747" y="65370"/>
                    </a:lnTo>
                    <a:cubicBezTo>
                      <a:pt x="83083" y="65370"/>
                      <a:pt x="81713" y="66740"/>
                      <a:pt x="81713" y="68436"/>
                    </a:cubicBezTo>
                    <a:lnTo>
                      <a:pt x="81713" y="68632"/>
                    </a:lnTo>
                    <a:lnTo>
                      <a:pt x="74732" y="68632"/>
                    </a:lnTo>
                    <a:lnTo>
                      <a:pt x="74732" y="68436"/>
                    </a:lnTo>
                    <a:cubicBezTo>
                      <a:pt x="74732" y="66740"/>
                      <a:pt x="73362" y="65370"/>
                      <a:pt x="71699" y="65370"/>
                    </a:cubicBezTo>
                    <a:lnTo>
                      <a:pt x="38785" y="65370"/>
                    </a:lnTo>
                    <a:lnTo>
                      <a:pt x="38785" y="58618"/>
                    </a:lnTo>
                    <a:cubicBezTo>
                      <a:pt x="38785" y="51311"/>
                      <a:pt x="44755" y="45342"/>
                      <a:pt x="52061" y="45342"/>
                    </a:cubicBezTo>
                    <a:lnTo>
                      <a:pt x="88041" y="45342"/>
                    </a:lnTo>
                    <a:cubicBezTo>
                      <a:pt x="89705" y="45342"/>
                      <a:pt x="91075" y="43972"/>
                      <a:pt x="91075" y="42275"/>
                    </a:cubicBezTo>
                    <a:cubicBezTo>
                      <a:pt x="91075" y="40579"/>
                      <a:pt x="89705" y="39209"/>
                      <a:pt x="88041" y="39209"/>
                    </a:cubicBezTo>
                    <a:lnTo>
                      <a:pt x="52061" y="39209"/>
                    </a:lnTo>
                    <a:cubicBezTo>
                      <a:pt x="41362" y="39209"/>
                      <a:pt x="32685" y="47919"/>
                      <a:pt x="32685" y="58618"/>
                    </a:cubicBezTo>
                    <a:lnTo>
                      <a:pt x="32685" y="83572"/>
                    </a:lnTo>
                    <a:cubicBezTo>
                      <a:pt x="32685" y="95478"/>
                      <a:pt x="37089" y="106863"/>
                      <a:pt x="45113" y="115637"/>
                    </a:cubicBezTo>
                    <a:cubicBezTo>
                      <a:pt x="48212" y="119030"/>
                      <a:pt x="51735" y="121868"/>
                      <a:pt x="55552" y="124119"/>
                    </a:cubicBezTo>
                    <a:lnTo>
                      <a:pt x="55552" y="137623"/>
                    </a:lnTo>
                    <a:cubicBezTo>
                      <a:pt x="55552" y="141864"/>
                      <a:pt x="52877" y="145648"/>
                      <a:pt x="48865" y="147083"/>
                    </a:cubicBezTo>
                    <a:lnTo>
                      <a:pt x="41623" y="149627"/>
                    </a:lnTo>
                    <a:cubicBezTo>
                      <a:pt x="28673" y="138243"/>
                      <a:pt x="21855" y="121933"/>
                      <a:pt x="22899" y="104677"/>
                    </a:cubicBezTo>
                    <a:lnTo>
                      <a:pt x="25835" y="55454"/>
                    </a:lnTo>
                    <a:cubicBezTo>
                      <a:pt x="27499" y="27792"/>
                      <a:pt x="50528" y="6133"/>
                      <a:pt x="78223" y="6133"/>
                    </a:cubicBezTo>
                    <a:close/>
                    <a:moveTo>
                      <a:pt x="78223" y="0"/>
                    </a:moveTo>
                    <a:cubicBezTo>
                      <a:pt x="47266" y="0"/>
                      <a:pt x="21594" y="24204"/>
                      <a:pt x="19735" y="55062"/>
                    </a:cubicBezTo>
                    <a:lnTo>
                      <a:pt x="16799" y="104318"/>
                    </a:lnTo>
                    <a:cubicBezTo>
                      <a:pt x="16180" y="114235"/>
                      <a:pt x="17908" y="123825"/>
                      <a:pt x="21888" y="132828"/>
                    </a:cubicBezTo>
                    <a:cubicBezTo>
                      <a:pt x="25020" y="139939"/>
                      <a:pt x="29554" y="146463"/>
                      <a:pt x="35132" y="151911"/>
                    </a:cubicBezTo>
                    <a:lnTo>
                      <a:pt x="15103" y="158989"/>
                    </a:lnTo>
                    <a:cubicBezTo>
                      <a:pt x="6067" y="162186"/>
                      <a:pt x="0" y="170765"/>
                      <a:pt x="0" y="180355"/>
                    </a:cubicBezTo>
                    <a:lnTo>
                      <a:pt x="0" y="205701"/>
                    </a:lnTo>
                    <a:cubicBezTo>
                      <a:pt x="0" y="207397"/>
                      <a:pt x="1370" y="208767"/>
                      <a:pt x="3034" y="208767"/>
                    </a:cubicBezTo>
                    <a:cubicBezTo>
                      <a:pt x="4730" y="208767"/>
                      <a:pt x="6100" y="207397"/>
                      <a:pt x="6100" y="205701"/>
                    </a:cubicBezTo>
                    <a:lnTo>
                      <a:pt x="6100" y="180355"/>
                    </a:lnTo>
                    <a:cubicBezTo>
                      <a:pt x="6100" y="173342"/>
                      <a:pt x="10536" y="167079"/>
                      <a:pt x="17158" y="164763"/>
                    </a:cubicBezTo>
                    <a:lnTo>
                      <a:pt x="31119" y="159837"/>
                    </a:lnTo>
                    <a:cubicBezTo>
                      <a:pt x="35099" y="164404"/>
                      <a:pt x="50333" y="180681"/>
                      <a:pt x="73264" y="190630"/>
                    </a:cubicBezTo>
                    <a:cubicBezTo>
                      <a:pt x="74830" y="191316"/>
                      <a:pt x="76526" y="191674"/>
                      <a:pt x="78223" y="191674"/>
                    </a:cubicBezTo>
                    <a:cubicBezTo>
                      <a:pt x="79919" y="191674"/>
                      <a:pt x="81615" y="191316"/>
                      <a:pt x="83181" y="190630"/>
                    </a:cubicBezTo>
                    <a:cubicBezTo>
                      <a:pt x="91042" y="187205"/>
                      <a:pt x="98806" y="182704"/>
                      <a:pt x="106178" y="177224"/>
                    </a:cubicBezTo>
                    <a:cubicBezTo>
                      <a:pt x="107548" y="176213"/>
                      <a:pt x="107841" y="174288"/>
                      <a:pt x="106830" y="172951"/>
                    </a:cubicBezTo>
                    <a:cubicBezTo>
                      <a:pt x="106225" y="172131"/>
                      <a:pt x="105293" y="171696"/>
                      <a:pt x="104355" y="171696"/>
                    </a:cubicBezTo>
                    <a:cubicBezTo>
                      <a:pt x="103726" y="171696"/>
                      <a:pt x="103094" y="171892"/>
                      <a:pt x="102557" y="172298"/>
                    </a:cubicBezTo>
                    <a:cubicBezTo>
                      <a:pt x="95511" y="177517"/>
                      <a:pt x="88204" y="181791"/>
                      <a:pt x="80767" y="185020"/>
                    </a:cubicBezTo>
                    <a:cubicBezTo>
                      <a:pt x="79951" y="185362"/>
                      <a:pt x="79087" y="185534"/>
                      <a:pt x="78223" y="185534"/>
                    </a:cubicBezTo>
                    <a:cubicBezTo>
                      <a:pt x="77358" y="185534"/>
                      <a:pt x="76494" y="185362"/>
                      <a:pt x="75678" y="185020"/>
                    </a:cubicBezTo>
                    <a:cubicBezTo>
                      <a:pt x="56530" y="176702"/>
                      <a:pt x="42797" y="163393"/>
                      <a:pt x="37382" y="157619"/>
                    </a:cubicBezTo>
                    <a:lnTo>
                      <a:pt x="50920" y="152824"/>
                    </a:lnTo>
                    <a:cubicBezTo>
                      <a:pt x="57346" y="150573"/>
                      <a:pt x="61684" y="144441"/>
                      <a:pt x="61684" y="137623"/>
                    </a:cubicBezTo>
                    <a:lnTo>
                      <a:pt x="61684" y="127152"/>
                    </a:lnTo>
                    <a:cubicBezTo>
                      <a:pt x="66218" y="128979"/>
                      <a:pt x="71046" y="130023"/>
                      <a:pt x="76037" y="130284"/>
                    </a:cubicBezTo>
                    <a:cubicBezTo>
                      <a:pt x="76755" y="130316"/>
                      <a:pt x="77505" y="130316"/>
                      <a:pt x="78255" y="130316"/>
                    </a:cubicBezTo>
                    <a:cubicBezTo>
                      <a:pt x="83996" y="130316"/>
                      <a:pt x="89574" y="129273"/>
                      <a:pt x="94761" y="127250"/>
                    </a:cubicBezTo>
                    <a:lnTo>
                      <a:pt x="94761" y="137623"/>
                    </a:lnTo>
                    <a:cubicBezTo>
                      <a:pt x="94761" y="144441"/>
                      <a:pt x="99099" y="150573"/>
                      <a:pt x="105525" y="152824"/>
                    </a:cubicBezTo>
                    <a:lnTo>
                      <a:pt x="119063" y="157619"/>
                    </a:lnTo>
                    <a:cubicBezTo>
                      <a:pt x="117497" y="159283"/>
                      <a:pt x="115246" y="161599"/>
                      <a:pt x="112376" y="164241"/>
                    </a:cubicBezTo>
                    <a:cubicBezTo>
                      <a:pt x="111136" y="165350"/>
                      <a:pt x="111038" y="167307"/>
                      <a:pt x="112180" y="168547"/>
                    </a:cubicBezTo>
                    <a:cubicBezTo>
                      <a:pt x="112767" y="169199"/>
                      <a:pt x="113615" y="169558"/>
                      <a:pt x="114431" y="169558"/>
                    </a:cubicBezTo>
                    <a:cubicBezTo>
                      <a:pt x="115181" y="169558"/>
                      <a:pt x="115899" y="169297"/>
                      <a:pt x="116486" y="168743"/>
                    </a:cubicBezTo>
                    <a:cubicBezTo>
                      <a:pt x="120857" y="164763"/>
                      <a:pt x="123858" y="161501"/>
                      <a:pt x="125326" y="159805"/>
                    </a:cubicBezTo>
                    <a:lnTo>
                      <a:pt x="139287" y="164763"/>
                    </a:lnTo>
                    <a:cubicBezTo>
                      <a:pt x="145909" y="167079"/>
                      <a:pt x="150345" y="173342"/>
                      <a:pt x="150345" y="180355"/>
                    </a:cubicBezTo>
                    <a:lnTo>
                      <a:pt x="150345" y="205701"/>
                    </a:lnTo>
                    <a:cubicBezTo>
                      <a:pt x="150345" y="207397"/>
                      <a:pt x="151715" y="208767"/>
                      <a:pt x="153411" y="208767"/>
                    </a:cubicBezTo>
                    <a:cubicBezTo>
                      <a:pt x="155075" y="208767"/>
                      <a:pt x="156445" y="207397"/>
                      <a:pt x="156445" y="205701"/>
                    </a:cubicBezTo>
                    <a:lnTo>
                      <a:pt x="156445" y="180355"/>
                    </a:lnTo>
                    <a:cubicBezTo>
                      <a:pt x="156445" y="170765"/>
                      <a:pt x="150378" y="162186"/>
                      <a:pt x="141342" y="158989"/>
                    </a:cubicBezTo>
                    <a:lnTo>
                      <a:pt x="121313" y="151911"/>
                    </a:lnTo>
                    <a:cubicBezTo>
                      <a:pt x="126891" y="146431"/>
                      <a:pt x="131458" y="139874"/>
                      <a:pt x="134590" y="132763"/>
                    </a:cubicBezTo>
                    <a:cubicBezTo>
                      <a:pt x="138537" y="123760"/>
                      <a:pt x="140266" y="114202"/>
                      <a:pt x="139646" y="104318"/>
                    </a:cubicBezTo>
                    <a:lnTo>
                      <a:pt x="136710" y="55062"/>
                    </a:lnTo>
                    <a:cubicBezTo>
                      <a:pt x="134851" y="24204"/>
                      <a:pt x="109179" y="0"/>
                      <a:pt x="782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2;p37">
                <a:extLst>
                  <a:ext uri="{FF2B5EF4-FFF2-40B4-BE49-F238E27FC236}">
                    <a16:creationId xmlns:a16="http://schemas.microsoft.com/office/drawing/2014/main" id="{7A380540-2293-4A8F-96B6-7A880D828C6B}"/>
                  </a:ext>
                </a:extLst>
              </p:cNvPr>
              <p:cNvSpPr/>
              <p:nvPr/>
            </p:nvSpPr>
            <p:spPr>
              <a:xfrm>
                <a:off x="3470750" y="2689600"/>
                <a:ext cx="658925" cy="234775"/>
              </a:xfrm>
              <a:custGeom>
                <a:avLst/>
                <a:gdLst/>
                <a:ahLst/>
                <a:cxnLst/>
                <a:rect l="l" t="t" r="r" b="b"/>
                <a:pathLst>
                  <a:path w="26357" h="9391" extrusionOk="0">
                    <a:moveTo>
                      <a:pt x="3364" y="0"/>
                    </a:moveTo>
                    <a:cubicBezTo>
                      <a:pt x="2580" y="0"/>
                      <a:pt x="1798" y="302"/>
                      <a:pt x="1207" y="910"/>
                    </a:cubicBezTo>
                    <a:cubicBezTo>
                      <a:pt x="0" y="2117"/>
                      <a:pt x="33" y="4041"/>
                      <a:pt x="1240" y="5248"/>
                    </a:cubicBezTo>
                    <a:cubicBezTo>
                      <a:pt x="3849" y="7825"/>
                      <a:pt x="8318" y="9391"/>
                      <a:pt x="13179" y="9391"/>
                    </a:cubicBezTo>
                    <a:cubicBezTo>
                      <a:pt x="18039" y="9391"/>
                      <a:pt x="22508" y="7825"/>
                      <a:pt x="25117" y="5248"/>
                    </a:cubicBezTo>
                    <a:cubicBezTo>
                      <a:pt x="26324" y="4041"/>
                      <a:pt x="26357" y="2117"/>
                      <a:pt x="25150" y="910"/>
                    </a:cubicBezTo>
                    <a:cubicBezTo>
                      <a:pt x="24559" y="302"/>
                      <a:pt x="23778" y="0"/>
                      <a:pt x="22993" y="0"/>
                    </a:cubicBezTo>
                    <a:cubicBezTo>
                      <a:pt x="22220" y="0"/>
                      <a:pt x="21444" y="294"/>
                      <a:pt x="20844" y="877"/>
                    </a:cubicBezTo>
                    <a:cubicBezTo>
                      <a:pt x="19735" y="1986"/>
                      <a:pt x="17060" y="3258"/>
                      <a:pt x="13179" y="3258"/>
                    </a:cubicBezTo>
                    <a:cubicBezTo>
                      <a:pt x="9297" y="3258"/>
                      <a:pt x="6622" y="1986"/>
                      <a:pt x="5513" y="877"/>
                    </a:cubicBezTo>
                    <a:cubicBezTo>
                      <a:pt x="4914" y="294"/>
                      <a:pt x="4137" y="0"/>
                      <a:pt x="33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3;p37">
                <a:extLst>
                  <a:ext uri="{FF2B5EF4-FFF2-40B4-BE49-F238E27FC236}">
                    <a16:creationId xmlns:a16="http://schemas.microsoft.com/office/drawing/2014/main" id="{62863E78-E96A-4E49-98AB-65686E3EBB09}"/>
                  </a:ext>
                </a:extLst>
              </p:cNvPr>
              <p:cNvSpPr/>
              <p:nvPr/>
            </p:nvSpPr>
            <p:spPr>
              <a:xfrm>
                <a:off x="3143725" y="1586425"/>
                <a:ext cx="332750" cy="193825"/>
              </a:xfrm>
              <a:custGeom>
                <a:avLst/>
                <a:gdLst/>
                <a:ahLst/>
                <a:cxnLst/>
                <a:rect l="l" t="t" r="r" b="b"/>
                <a:pathLst>
                  <a:path w="13310" h="7753" extrusionOk="0">
                    <a:moveTo>
                      <a:pt x="9892" y="0"/>
                    </a:moveTo>
                    <a:cubicBezTo>
                      <a:pt x="9652" y="0"/>
                      <a:pt x="9409" y="28"/>
                      <a:pt x="9167" y="86"/>
                    </a:cubicBezTo>
                    <a:lnTo>
                      <a:pt x="2643" y="1717"/>
                    </a:lnTo>
                    <a:cubicBezTo>
                      <a:pt x="1012" y="2142"/>
                      <a:pt x="1" y="3805"/>
                      <a:pt x="425" y="5436"/>
                    </a:cubicBezTo>
                    <a:cubicBezTo>
                      <a:pt x="751" y="6839"/>
                      <a:pt x="2023" y="7752"/>
                      <a:pt x="3393" y="7752"/>
                    </a:cubicBezTo>
                    <a:cubicBezTo>
                      <a:pt x="3621" y="7752"/>
                      <a:pt x="3882" y="7720"/>
                      <a:pt x="4111" y="7654"/>
                    </a:cubicBezTo>
                    <a:lnTo>
                      <a:pt x="10667" y="6023"/>
                    </a:lnTo>
                    <a:cubicBezTo>
                      <a:pt x="12298" y="5599"/>
                      <a:pt x="13309" y="3968"/>
                      <a:pt x="12885" y="2305"/>
                    </a:cubicBezTo>
                    <a:cubicBezTo>
                      <a:pt x="12524" y="916"/>
                      <a:pt x="11265" y="0"/>
                      <a:pt x="98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4;p37">
                <a:extLst>
                  <a:ext uri="{FF2B5EF4-FFF2-40B4-BE49-F238E27FC236}">
                    <a16:creationId xmlns:a16="http://schemas.microsoft.com/office/drawing/2014/main" id="{1B450CBE-6123-42D7-A40E-15EE2D29EC09}"/>
                  </a:ext>
                </a:extLst>
              </p:cNvPr>
              <p:cNvSpPr/>
              <p:nvPr/>
            </p:nvSpPr>
            <p:spPr>
              <a:xfrm>
                <a:off x="4124775" y="1586425"/>
                <a:ext cx="331925" cy="193825"/>
              </a:xfrm>
              <a:custGeom>
                <a:avLst/>
                <a:gdLst/>
                <a:ahLst/>
                <a:cxnLst/>
                <a:rect l="l" t="t" r="r" b="b"/>
                <a:pathLst>
                  <a:path w="13277" h="7753" extrusionOk="0">
                    <a:moveTo>
                      <a:pt x="3385" y="0"/>
                    </a:moveTo>
                    <a:cubicBezTo>
                      <a:pt x="2012" y="0"/>
                      <a:pt x="753" y="916"/>
                      <a:pt x="392" y="2305"/>
                    </a:cubicBezTo>
                    <a:cubicBezTo>
                      <a:pt x="0" y="3968"/>
                      <a:pt x="979" y="5599"/>
                      <a:pt x="2610" y="6023"/>
                    </a:cubicBezTo>
                    <a:lnTo>
                      <a:pt x="9166" y="7654"/>
                    </a:lnTo>
                    <a:cubicBezTo>
                      <a:pt x="9395" y="7720"/>
                      <a:pt x="9656" y="7752"/>
                      <a:pt x="9884" y="7752"/>
                    </a:cubicBezTo>
                    <a:cubicBezTo>
                      <a:pt x="11254" y="7752"/>
                      <a:pt x="12526" y="6839"/>
                      <a:pt x="12853" y="5436"/>
                    </a:cubicBezTo>
                    <a:cubicBezTo>
                      <a:pt x="13277" y="3805"/>
                      <a:pt x="12265" y="2142"/>
                      <a:pt x="10634" y="1717"/>
                    </a:cubicBezTo>
                    <a:lnTo>
                      <a:pt x="4110" y="86"/>
                    </a:lnTo>
                    <a:cubicBezTo>
                      <a:pt x="3868" y="28"/>
                      <a:pt x="3625" y="0"/>
                      <a:pt x="33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roup 51">
            <a:extLst>
              <a:ext uri="{FF2B5EF4-FFF2-40B4-BE49-F238E27FC236}">
                <a16:creationId xmlns:a16="http://schemas.microsoft.com/office/drawing/2014/main" id="{339368B9-6DE3-4B4E-92CA-06F1DA0F0B4C}"/>
              </a:ext>
            </a:extLst>
          </p:cNvPr>
          <p:cNvGrpSpPr/>
          <p:nvPr/>
        </p:nvGrpSpPr>
        <p:grpSpPr>
          <a:xfrm>
            <a:off x="6247024" y="523512"/>
            <a:ext cx="567118" cy="1965105"/>
            <a:chOff x="6545548" y="1061603"/>
            <a:chExt cx="567118" cy="1965105"/>
          </a:xfrm>
        </p:grpSpPr>
        <p:sp>
          <p:nvSpPr>
            <p:cNvPr id="29" name="Google Shape;1132;p37">
              <a:extLst>
                <a:ext uri="{FF2B5EF4-FFF2-40B4-BE49-F238E27FC236}">
                  <a16:creationId xmlns:a16="http://schemas.microsoft.com/office/drawing/2014/main" id="{268B6259-5E32-4E69-9B45-3224ED648474}"/>
                </a:ext>
              </a:extLst>
            </p:cNvPr>
            <p:cNvSpPr/>
            <p:nvPr/>
          </p:nvSpPr>
          <p:spPr>
            <a:xfrm>
              <a:off x="6604222" y="110753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5;p37">
              <a:extLst>
                <a:ext uri="{FF2B5EF4-FFF2-40B4-BE49-F238E27FC236}">
                  <a16:creationId xmlns:a16="http://schemas.microsoft.com/office/drawing/2014/main" id="{E392FE02-5DC7-4418-89F6-CEB32214FDF1}"/>
                </a:ext>
              </a:extLst>
            </p:cNvPr>
            <p:cNvSpPr/>
            <p:nvPr/>
          </p:nvSpPr>
          <p:spPr>
            <a:xfrm>
              <a:off x="6594519" y="1110065"/>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8;p37">
              <a:extLst>
                <a:ext uri="{FF2B5EF4-FFF2-40B4-BE49-F238E27FC236}">
                  <a16:creationId xmlns:a16="http://schemas.microsoft.com/office/drawing/2014/main" id="{D4D7DBFB-EEB8-4298-9412-7D8D2807BB27}"/>
                </a:ext>
              </a:extLst>
            </p:cNvPr>
            <p:cNvSpPr/>
            <p:nvPr/>
          </p:nvSpPr>
          <p:spPr>
            <a:xfrm>
              <a:off x="6545548" y="1061603"/>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159;p37">
              <a:extLst>
                <a:ext uri="{FF2B5EF4-FFF2-40B4-BE49-F238E27FC236}">
                  <a16:creationId xmlns:a16="http://schemas.microsoft.com/office/drawing/2014/main" id="{06B5670B-2571-4AC6-A5AC-675FAB54B543}"/>
                </a:ext>
              </a:extLst>
            </p:cNvPr>
            <p:cNvCxnSpPr/>
            <p:nvPr/>
          </p:nvCxnSpPr>
          <p:spPr>
            <a:xfrm rot="10800000">
              <a:off x="6792663" y="1657208"/>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6" name="Google Shape;1172;p37">
              <a:extLst>
                <a:ext uri="{FF2B5EF4-FFF2-40B4-BE49-F238E27FC236}">
                  <a16:creationId xmlns:a16="http://schemas.microsoft.com/office/drawing/2014/main" id="{A9B71F31-F44F-4135-9DA5-6FE96C2263E8}"/>
                </a:ext>
              </a:extLst>
            </p:cNvPr>
            <p:cNvGrpSpPr/>
            <p:nvPr/>
          </p:nvGrpSpPr>
          <p:grpSpPr>
            <a:xfrm>
              <a:off x="6681577" y="1185295"/>
              <a:ext cx="268193" cy="344461"/>
              <a:chOff x="1762275" y="238225"/>
              <a:chExt cx="4075875" cy="5219100"/>
            </a:xfrm>
          </p:grpSpPr>
          <p:sp>
            <p:nvSpPr>
              <p:cNvPr id="47" name="Google Shape;1173;p37">
                <a:extLst>
                  <a:ext uri="{FF2B5EF4-FFF2-40B4-BE49-F238E27FC236}">
                    <a16:creationId xmlns:a16="http://schemas.microsoft.com/office/drawing/2014/main" id="{50BDCA62-653F-4C8A-AE3D-03BD4E041B47}"/>
                  </a:ext>
                </a:extLst>
              </p:cNvPr>
              <p:cNvSpPr/>
              <p:nvPr/>
            </p:nvSpPr>
            <p:spPr>
              <a:xfrm>
                <a:off x="3234250"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4;p37">
                <a:extLst>
                  <a:ext uri="{FF2B5EF4-FFF2-40B4-BE49-F238E27FC236}">
                    <a16:creationId xmlns:a16="http://schemas.microsoft.com/office/drawing/2014/main" id="{72B20F30-6B8B-4EB1-82EF-08A04AE7BD77}"/>
                  </a:ext>
                </a:extLst>
              </p:cNvPr>
              <p:cNvSpPr/>
              <p:nvPr/>
            </p:nvSpPr>
            <p:spPr>
              <a:xfrm>
                <a:off x="4214475"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5;p37">
                <a:extLst>
                  <a:ext uri="{FF2B5EF4-FFF2-40B4-BE49-F238E27FC236}">
                    <a16:creationId xmlns:a16="http://schemas.microsoft.com/office/drawing/2014/main" id="{F31D168A-56CC-4AF7-81C2-4C6BBA415B64}"/>
                  </a:ext>
                </a:extLst>
              </p:cNvPr>
              <p:cNvSpPr/>
              <p:nvPr/>
            </p:nvSpPr>
            <p:spPr>
              <a:xfrm>
                <a:off x="3471550" y="2607750"/>
                <a:ext cx="658950" cy="235075"/>
              </a:xfrm>
              <a:custGeom>
                <a:avLst/>
                <a:gdLst/>
                <a:ahLst/>
                <a:cxnLst/>
                <a:rect l="l" t="t" r="r" b="b"/>
                <a:pathLst>
                  <a:path w="26358" h="9403" extrusionOk="0">
                    <a:moveTo>
                      <a:pt x="3380" y="0"/>
                    </a:moveTo>
                    <a:cubicBezTo>
                      <a:pt x="2591" y="0"/>
                      <a:pt x="1803" y="310"/>
                      <a:pt x="1208" y="922"/>
                    </a:cubicBezTo>
                    <a:cubicBezTo>
                      <a:pt x="1" y="2129"/>
                      <a:pt x="33" y="4053"/>
                      <a:pt x="1240" y="5228"/>
                    </a:cubicBezTo>
                    <a:cubicBezTo>
                      <a:pt x="3850" y="7837"/>
                      <a:pt x="8319" y="9403"/>
                      <a:pt x="13179" y="9403"/>
                    </a:cubicBezTo>
                    <a:cubicBezTo>
                      <a:pt x="18040" y="9403"/>
                      <a:pt x="22508" y="7837"/>
                      <a:pt x="25118" y="5228"/>
                    </a:cubicBezTo>
                    <a:cubicBezTo>
                      <a:pt x="26325" y="4053"/>
                      <a:pt x="26358" y="2129"/>
                      <a:pt x="25151" y="922"/>
                    </a:cubicBezTo>
                    <a:cubicBezTo>
                      <a:pt x="24559" y="314"/>
                      <a:pt x="23778" y="12"/>
                      <a:pt x="22994" y="12"/>
                    </a:cubicBezTo>
                    <a:cubicBezTo>
                      <a:pt x="22220" y="12"/>
                      <a:pt x="21444" y="306"/>
                      <a:pt x="20845" y="889"/>
                    </a:cubicBezTo>
                    <a:cubicBezTo>
                      <a:pt x="19736" y="1998"/>
                      <a:pt x="17061" y="3270"/>
                      <a:pt x="13179" y="3270"/>
                    </a:cubicBezTo>
                    <a:cubicBezTo>
                      <a:pt x="9297" y="3270"/>
                      <a:pt x="6623" y="1998"/>
                      <a:pt x="5514" y="889"/>
                    </a:cubicBezTo>
                    <a:cubicBezTo>
                      <a:pt x="4918" y="294"/>
                      <a:pt x="4148" y="0"/>
                      <a:pt x="33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6;p37">
                <a:extLst>
                  <a:ext uri="{FF2B5EF4-FFF2-40B4-BE49-F238E27FC236}">
                    <a16:creationId xmlns:a16="http://schemas.microsoft.com/office/drawing/2014/main" id="{2A531DA9-D283-4375-A783-461ADD9E0224}"/>
                  </a:ext>
                </a:extLst>
              </p:cNvPr>
              <p:cNvSpPr/>
              <p:nvPr/>
            </p:nvSpPr>
            <p:spPr>
              <a:xfrm>
                <a:off x="1762275" y="238225"/>
                <a:ext cx="4075875" cy="5219100"/>
              </a:xfrm>
              <a:custGeom>
                <a:avLst/>
                <a:gdLst/>
                <a:ahLst/>
                <a:cxnLst/>
                <a:rect l="l" t="t" r="r" b="b"/>
                <a:pathLst>
                  <a:path w="163035" h="208764" extrusionOk="0">
                    <a:moveTo>
                      <a:pt x="100046" y="6292"/>
                    </a:moveTo>
                    <a:lnTo>
                      <a:pt x="108788" y="15034"/>
                    </a:lnTo>
                    <a:cubicBezTo>
                      <a:pt x="109342" y="15588"/>
                      <a:pt x="110125" y="15914"/>
                      <a:pt x="110941" y="15914"/>
                    </a:cubicBezTo>
                    <a:lnTo>
                      <a:pt x="126044" y="15914"/>
                    </a:lnTo>
                    <a:lnTo>
                      <a:pt x="121183" y="28082"/>
                    </a:lnTo>
                    <a:cubicBezTo>
                      <a:pt x="120792" y="28995"/>
                      <a:pt x="120922" y="30072"/>
                      <a:pt x="121477" y="30920"/>
                    </a:cubicBezTo>
                    <a:cubicBezTo>
                      <a:pt x="122031" y="31768"/>
                      <a:pt x="123010" y="32257"/>
                      <a:pt x="124021" y="32257"/>
                    </a:cubicBezTo>
                    <a:lnTo>
                      <a:pt x="136123" y="32257"/>
                    </a:lnTo>
                    <a:lnTo>
                      <a:pt x="130904" y="47849"/>
                    </a:lnTo>
                    <a:cubicBezTo>
                      <a:pt x="130545" y="48958"/>
                      <a:pt x="130839" y="50165"/>
                      <a:pt x="131654" y="50981"/>
                    </a:cubicBezTo>
                    <a:lnTo>
                      <a:pt x="136776" y="56102"/>
                    </a:lnTo>
                    <a:lnTo>
                      <a:pt x="131622" y="68954"/>
                    </a:lnTo>
                    <a:cubicBezTo>
                      <a:pt x="130741" y="68759"/>
                      <a:pt x="129860" y="68628"/>
                      <a:pt x="128947" y="68628"/>
                    </a:cubicBezTo>
                    <a:lnTo>
                      <a:pt x="124054" y="68628"/>
                    </a:lnTo>
                    <a:cubicBezTo>
                      <a:pt x="122129" y="68628"/>
                      <a:pt x="120564" y="67062"/>
                      <a:pt x="120564" y="65138"/>
                    </a:cubicBezTo>
                    <a:lnTo>
                      <a:pt x="120531" y="58614"/>
                    </a:lnTo>
                    <a:cubicBezTo>
                      <a:pt x="120531" y="57603"/>
                      <a:pt x="120009" y="56624"/>
                      <a:pt x="119161" y="56070"/>
                    </a:cubicBezTo>
                    <a:lnTo>
                      <a:pt x="99556" y="42989"/>
                    </a:lnTo>
                    <a:cubicBezTo>
                      <a:pt x="99044" y="42653"/>
                      <a:pt x="98455" y="42480"/>
                      <a:pt x="97868" y="42480"/>
                    </a:cubicBezTo>
                    <a:cubicBezTo>
                      <a:pt x="97370" y="42480"/>
                      <a:pt x="96873" y="42604"/>
                      <a:pt x="96425" y="42859"/>
                    </a:cubicBezTo>
                    <a:cubicBezTo>
                      <a:pt x="95414" y="43380"/>
                      <a:pt x="94794" y="44424"/>
                      <a:pt x="94794" y="45533"/>
                    </a:cubicBezTo>
                    <a:lnTo>
                      <a:pt x="94794" y="53362"/>
                    </a:lnTo>
                    <a:lnTo>
                      <a:pt x="76494" y="42891"/>
                    </a:lnTo>
                    <a:cubicBezTo>
                      <a:pt x="76010" y="42621"/>
                      <a:pt x="75484" y="42491"/>
                      <a:pt x="74966" y="42491"/>
                    </a:cubicBezTo>
                    <a:cubicBezTo>
                      <a:pt x="73981" y="42491"/>
                      <a:pt x="73026" y="42961"/>
                      <a:pt x="72449" y="43837"/>
                    </a:cubicBezTo>
                    <a:lnTo>
                      <a:pt x="67361" y="51470"/>
                    </a:lnTo>
                    <a:lnTo>
                      <a:pt x="59923" y="48012"/>
                    </a:lnTo>
                    <a:cubicBezTo>
                      <a:pt x="59501" y="47815"/>
                      <a:pt x="59059" y="47721"/>
                      <a:pt x="58625" y="47721"/>
                    </a:cubicBezTo>
                    <a:cubicBezTo>
                      <a:pt x="57483" y="47721"/>
                      <a:pt x="56398" y="48370"/>
                      <a:pt x="55878" y="49480"/>
                    </a:cubicBezTo>
                    <a:cubicBezTo>
                      <a:pt x="55161" y="51013"/>
                      <a:pt x="55813" y="52840"/>
                      <a:pt x="57346" y="53558"/>
                    </a:cubicBezTo>
                    <a:lnTo>
                      <a:pt x="67165" y="58125"/>
                    </a:lnTo>
                    <a:cubicBezTo>
                      <a:pt x="67585" y="58325"/>
                      <a:pt x="68026" y="58420"/>
                      <a:pt x="68461" y="58420"/>
                    </a:cubicBezTo>
                    <a:cubicBezTo>
                      <a:pt x="69444" y="58420"/>
                      <a:pt x="70393" y="57930"/>
                      <a:pt x="70981" y="57048"/>
                    </a:cubicBezTo>
                    <a:lnTo>
                      <a:pt x="75940" y="49611"/>
                    </a:lnTo>
                    <a:lnTo>
                      <a:pt x="96327" y="61289"/>
                    </a:lnTo>
                    <a:cubicBezTo>
                      <a:pt x="96793" y="61546"/>
                      <a:pt x="97314" y="61676"/>
                      <a:pt x="97836" y="61676"/>
                    </a:cubicBezTo>
                    <a:cubicBezTo>
                      <a:pt x="98374" y="61676"/>
                      <a:pt x="98913" y="61538"/>
                      <a:pt x="99393" y="61256"/>
                    </a:cubicBezTo>
                    <a:cubicBezTo>
                      <a:pt x="100339" y="60702"/>
                      <a:pt x="100926" y="59723"/>
                      <a:pt x="100926" y="58614"/>
                    </a:cubicBezTo>
                    <a:lnTo>
                      <a:pt x="100926" y="51274"/>
                    </a:lnTo>
                    <a:lnTo>
                      <a:pt x="114431" y="60278"/>
                    </a:lnTo>
                    <a:lnTo>
                      <a:pt x="114431" y="65170"/>
                    </a:lnTo>
                    <a:cubicBezTo>
                      <a:pt x="114431" y="70455"/>
                      <a:pt x="118737" y="74761"/>
                      <a:pt x="124054" y="74761"/>
                    </a:cubicBezTo>
                    <a:lnTo>
                      <a:pt x="128947" y="74761"/>
                    </a:lnTo>
                    <a:cubicBezTo>
                      <a:pt x="130382" y="74761"/>
                      <a:pt x="131785" y="75381"/>
                      <a:pt x="132731" y="76424"/>
                    </a:cubicBezTo>
                    <a:cubicBezTo>
                      <a:pt x="133709" y="77533"/>
                      <a:pt x="134166" y="78936"/>
                      <a:pt x="134036" y="80404"/>
                    </a:cubicBezTo>
                    <a:cubicBezTo>
                      <a:pt x="133775" y="82981"/>
                      <a:pt x="131328" y="84971"/>
                      <a:pt x="128490" y="84971"/>
                    </a:cubicBezTo>
                    <a:lnTo>
                      <a:pt x="127088" y="84971"/>
                    </a:lnTo>
                    <a:lnTo>
                      <a:pt x="127088" y="84808"/>
                    </a:lnTo>
                    <a:cubicBezTo>
                      <a:pt x="127088" y="83111"/>
                      <a:pt x="125717" y="81741"/>
                      <a:pt x="124054" y="81741"/>
                    </a:cubicBezTo>
                    <a:cubicBezTo>
                      <a:pt x="122358" y="81741"/>
                      <a:pt x="120988" y="83111"/>
                      <a:pt x="120988" y="84808"/>
                    </a:cubicBezTo>
                    <a:cubicBezTo>
                      <a:pt x="120955" y="106532"/>
                      <a:pt x="103275" y="124212"/>
                      <a:pt x="81550" y="124212"/>
                    </a:cubicBezTo>
                    <a:cubicBezTo>
                      <a:pt x="59793" y="124212"/>
                      <a:pt x="42113" y="106500"/>
                      <a:pt x="42113" y="84775"/>
                    </a:cubicBezTo>
                    <a:cubicBezTo>
                      <a:pt x="42113" y="83079"/>
                      <a:pt x="40743" y="81709"/>
                      <a:pt x="39047" y="81709"/>
                    </a:cubicBezTo>
                    <a:cubicBezTo>
                      <a:pt x="37383" y="81709"/>
                      <a:pt x="36013" y="83079"/>
                      <a:pt x="36013" y="84775"/>
                    </a:cubicBezTo>
                    <a:lnTo>
                      <a:pt x="36013" y="84971"/>
                    </a:lnTo>
                    <a:lnTo>
                      <a:pt x="34154" y="84971"/>
                    </a:lnTo>
                    <a:cubicBezTo>
                      <a:pt x="32718" y="84971"/>
                      <a:pt x="31316" y="84351"/>
                      <a:pt x="30370" y="83307"/>
                    </a:cubicBezTo>
                    <a:cubicBezTo>
                      <a:pt x="29391" y="82198"/>
                      <a:pt x="28934" y="80795"/>
                      <a:pt x="29065" y="79328"/>
                    </a:cubicBezTo>
                    <a:cubicBezTo>
                      <a:pt x="29326" y="76751"/>
                      <a:pt x="31772" y="74761"/>
                      <a:pt x="34610" y="74761"/>
                    </a:cubicBezTo>
                    <a:lnTo>
                      <a:pt x="39047" y="74761"/>
                    </a:lnTo>
                    <a:cubicBezTo>
                      <a:pt x="44364" y="74761"/>
                      <a:pt x="48669" y="70455"/>
                      <a:pt x="48669" y="65138"/>
                    </a:cubicBezTo>
                    <a:lnTo>
                      <a:pt x="48637" y="45533"/>
                    </a:lnTo>
                    <a:cubicBezTo>
                      <a:pt x="48604" y="43837"/>
                      <a:pt x="47234" y="42500"/>
                      <a:pt x="45570" y="42500"/>
                    </a:cubicBezTo>
                    <a:cubicBezTo>
                      <a:pt x="43874" y="42500"/>
                      <a:pt x="42504" y="43870"/>
                      <a:pt x="42504" y="45566"/>
                    </a:cubicBezTo>
                    <a:lnTo>
                      <a:pt x="42537" y="65170"/>
                    </a:lnTo>
                    <a:cubicBezTo>
                      <a:pt x="42537" y="67062"/>
                      <a:pt x="40971" y="68628"/>
                      <a:pt x="39047" y="68628"/>
                    </a:cubicBezTo>
                    <a:lnTo>
                      <a:pt x="34610" y="68628"/>
                    </a:lnTo>
                    <a:cubicBezTo>
                      <a:pt x="33534" y="68628"/>
                      <a:pt x="32457" y="68791"/>
                      <a:pt x="31446" y="69052"/>
                    </a:cubicBezTo>
                    <a:lnTo>
                      <a:pt x="26260" y="56102"/>
                    </a:lnTo>
                    <a:lnTo>
                      <a:pt x="31381" y="50981"/>
                    </a:lnTo>
                    <a:cubicBezTo>
                      <a:pt x="32196" y="50165"/>
                      <a:pt x="32490" y="48958"/>
                      <a:pt x="32131" y="47849"/>
                    </a:cubicBezTo>
                    <a:lnTo>
                      <a:pt x="26912" y="32257"/>
                    </a:lnTo>
                    <a:lnTo>
                      <a:pt x="35752" y="32257"/>
                    </a:lnTo>
                    <a:cubicBezTo>
                      <a:pt x="37448" y="32257"/>
                      <a:pt x="38818" y="30887"/>
                      <a:pt x="38818" y="29191"/>
                    </a:cubicBezTo>
                    <a:lnTo>
                      <a:pt x="38818" y="15914"/>
                    </a:lnTo>
                    <a:lnTo>
                      <a:pt x="52094" y="15914"/>
                    </a:lnTo>
                    <a:cubicBezTo>
                      <a:pt x="52747" y="15914"/>
                      <a:pt x="53399" y="15719"/>
                      <a:pt x="53921" y="15295"/>
                    </a:cubicBezTo>
                    <a:lnTo>
                      <a:pt x="65860" y="6389"/>
                    </a:lnTo>
                    <a:lnTo>
                      <a:pt x="77505" y="9293"/>
                    </a:lnTo>
                    <a:cubicBezTo>
                      <a:pt x="77753" y="9355"/>
                      <a:pt x="78002" y="9377"/>
                      <a:pt x="78250" y="9377"/>
                    </a:cubicBezTo>
                    <a:cubicBezTo>
                      <a:pt x="78393" y="9377"/>
                      <a:pt x="78536" y="9370"/>
                      <a:pt x="78680" y="9358"/>
                    </a:cubicBezTo>
                    <a:lnTo>
                      <a:pt x="100046" y="6292"/>
                    </a:lnTo>
                    <a:close/>
                    <a:moveTo>
                      <a:pt x="53518" y="134832"/>
                    </a:moveTo>
                    <a:cubicBezTo>
                      <a:pt x="53566" y="134832"/>
                      <a:pt x="53595" y="134847"/>
                      <a:pt x="53595" y="134847"/>
                    </a:cubicBezTo>
                    <a:lnTo>
                      <a:pt x="76201" y="147405"/>
                    </a:lnTo>
                    <a:lnTo>
                      <a:pt x="59662" y="161595"/>
                    </a:lnTo>
                    <a:cubicBezTo>
                      <a:pt x="59636" y="161595"/>
                      <a:pt x="59589" y="161637"/>
                      <a:pt x="59521" y="161637"/>
                    </a:cubicBezTo>
                    <a:cubicBezTo>
                      <a:pt x="59504" y="161637"/>
                      <a:pt x="59486" y="161634"/>
                      <a:pt x="59467" y="161627"/>
                    </a:cubicBezTo>
                    <a:cubicBezTo>
                      <a:pt x="59369" y="161627"/>
                      <a:pt x="59336" y="161562"/>
                      <a:pt x="59336" y="161530"/>
                    </a:cubicBezTo>
                    <a:lnTo>
                      <a:pt x="49028" y="143491"/>
                    </a:lnTo>
                    <a:lnTo>
                      <a:pt x="53301" y="134944"/>
                    </a:lnTo>
                    <a:cubicBezTo>
                      <a:pt x="53301" y="134944"/>
                      <a:pt x="53334" y="134879"/>
                      <a:pt x="53432" y="134847"/>
                    </a:cubicBezTo>
                    <a:cubicBezTo>
                      <a:pt x="53464" y="134836"/>
                      <a:pt x="53493" y="134832"/>
                      <a:pt x="53518" y="134832"/>
                    </a:cubicBezTo>
                    <a:close/>
                    <a:moveTo>
                      <a:pt x="61685" y="125746"/>
                    </a:moveTo>
                    <a:cubicBezTo>
                      <a:pt x="67687" y="128681"/>
                      <a:pt x="74439" y="130312"/>
                      <a:pt x="81550" y="130312"/>
                    </a:cubicBezTo>
                    <a:cubicBezTo>
                      <a:pt x="88629" y="130312"/>
                      <a:pt x="95348" y="128681"/>
                      <a:pt x="101350" y="125778"/>
                    </a:cubicBezTo>
                    <a:lnTo>
                      <a:pt x="101350" y="132367"/>
                    </a:lnTo>
                    <a:lnTo>
                      <a:pt x="97697" y="134390"/>
                    </a:lnTo>
                    <a:cubicBezTo>
                      <a:pt x="96229" y="135205"/>
                      <a:pt x="95707" y="137065"/>
                      <a:pt x="96523" y="138533"/>
                    </a:cubicBezTo>
                    <a:cubicBezTo>
                      <a:pt x="97078" y="139555"/>
                      <a:pt x="98119" y="140123"/>
                      <a:pt x="99190" y="140123"/>
                    </a:cubicBezTo>
                    <a:cubicBezTo>
                      <a:pt x="99691" y="140123"/>
                      <a:pt x="100198" y="139999"/>
                      <a:pt x="100665" y="139740"/>
                    </a:cubicBezTo>
                    <a:lnTo>
                      <a:pt x="109440" y="134847"/>
                    </a:lnTo>
                    <a:cubicBezTo>
                      <a:pt x="109440" y="134847"/>
                      <a:pt x="109469" y="134832"/>
                      <a:pt x="109517" y="134832"/>
                    </a:cubicBezTo>
                    <a:cubicBezTo>
                      <a:pt x="109542" y="134832"/>
                      <a:pt x="109571" y="134836"/>
                      <a:pt x="109603" y="134847"/>
                    </a:cubicBezTo>
                    <a:cubicBezTo>
                      <a:pt x="109701" y="134879"/>
                      <a:pt x="109701" y="134944"/>
                      <a:pt x="109734" y="134944"/>
                    </a:cubicBezTo>
                    <a:lnTo>
                      <a:pt x="114007" y="143491"/>
                    </a:lnTo>
                    <a:lnTo>
                      <a:pt x="103699" y="161530"/>
                    </a:lnTo>
                    <a:cubicBezTo>
                      <a:pt x="103699" y="161562"/>
                      <a:pt x="103666" y="161627"/>
                      <a:pt x="103569" y="161627"/>
                    </a:cubicBezTo>
                    <a:cubicBezTo>
                      <a:pt x="103549" y="161634"/>
                      <a:pt x="103531" y="161637"/>
                      <a:pt x="103514" y="161637"/>
                    </a:cubicBezTo>
                    <a:cubicBezTo>
                      <a:pt x="103446" y="161637"/>
                      <a:pt x="103399" y="161595"/>
                      <a:pt x="103373" y="161595"/>
                    </a:cubicBezTo>
                    <a:lnTo>
                      <a:pt x="86835" y="147405"/>
                    </a:lnTo>
                    <a:lnTo>
                      <a:pt x="89542" y="145905"/>
                    </a:lnTo>
                    <a:cubicBezTo>
                      <a:pt x="91010" y="145089"/>
                      <a:pt x="91564" y="143230"/>
                      <a:pt x="90716" y="141762"/>
                    </a:cubicBezTo>
                    <a:cubicBezTo>
                      <a:pt x="90161" y="140739"/>
                      <a:pt x="89120" y="140171"/>
                      <a:pt x="88049" y="140171"/>
                    </a:cubicBezTo>
                    <a:cubicBezTo>
                      <a:pt x="87548" y="140171"/>
                      <a:pt x="87041" y="140295"/>
                      <a:pt x="86574" y="140555"/>
                    </a:cubicBezTo>
                    <a:lnTo>
                      <a:pt x="81518" y="143360"/>
                    </a:lnTo>
                    <a:lnTo>
                      <a:pt x="61685" y="132367"/>
                    </a:lnTo>
                    <a:lnTo>
                      <a:pt x="61685" y="125746"/>
                    </a:lnTo>
                    <a:close/>
                    <a:moveTo>
                      <a:pt x="81518" y="150895"/>
                    </a:moveTo>
                    <a:lnTo>
                      <a:pt x="85008" y="153897"/>
                    </a:lnTo>
                    <a:lnTo>
                      <a:pt x="85008" y="179568"/>
                    </a:lnTo>
                    <a:cubicBezTo>
                      <a:pt x="85008" y="179666"/>
                      <a:pt x="84910" y="179764"/>
                      <a:pt x="84780" y="179764"/>
                    </a:cubicBezTo>
                    <a:lnTo>
                      <a:pt x="78256" y="179764"/>
                    </a:lnTo>
                    <a:cubicBezTo>
                      <a:pt x="78125" y="179764"/>
                      <a:pt x="78027" y="179666"/>
                      <a:pt x="78027" y="179568"/>
                    </a:cubicBezTo>
                    <a:lnTo>
                      <a:pt x="78027" y="153897"/>
                    </a:lnTo>
                    <a:lnTo>
                      <a:pt x="81518" y="150895"/>
                    </a:lnTo>
                    <a:close/>
                    <a:moveTo>
                      <a:pt x="8449" y="162965"/>
                    </a:moveTo>
                    <a:lnTo>
                      <a:pt x="25933" y="177970"/>
                    </a:lnTo>
                    <a:cubicBezTo>
                      <a:pt x="28151" y="179862"/>
                      <a:pt x="29424" y="182635"/>
                      <a:pt x="29424" y="185570"/>
                    </a:cubicBezTo>
                    <a:lnTo>
                      <a:pt x="29424" y="188832"/>
                    </a:lnTo>
                    <a:lnTo>
                      <a:pt x="6133" y="183646"/>
                    </a:lnTo>
                    <a:lnTo>
                      <a:pt x="6133" y="171348"/>
                    </a:lnTo>
                    <a:cubicBezTo>
                      <a:pt x="6133" y="168347"/>
                      <a:pt x="6949" y="165444"/>
                      <a:pt x="8449" y="162965"/>
                    </a:cubicBezTo>
                    <a:close/>
                    <a:moveTo>
                      <a:pt x="101113" y="0"/>
                    </a:moveTo>
                    <a:cubicBezTo>
                      <a:pt x="100975" y="0"/>
                      <a:pt x="100836" y="10"/>
                      <a:pt x="100698" y="29"/>
                    </a:cubicBezTo>
                    <a:lnTo>
                      <a:pt x="78419" y="3225"/>
                    </a:lnTo>
                    <a:lnTo>
                      <a:pt x="65925" y="94"/>
                    </a:lnTo>
                    <a:cubicBezTo>
                      <a:pt x="65674" y="31"/>
                      <a:pt x="65420" y="0"/>
                      <a:pt x="65170" y="0"/>
                    </a:cubicBezTo>
                    <a:cubicBezTo>
                      <a:pt x="64509" y="0"/>
                      <a:pt x="63869" y="214"/>
                      <a:pt x="63348" y="616"/>
                    </a:cubicBezTo>
                    <a:lnTo>
                      <a:pt x="51083" y="9815"/>
                    </a:lnTo>
                    <a:lnTo>
                      <a:pt x="35752" y="9815"/>
                    </a:lnTo>
                    <a:cubicBezTo>
                      <a:pt x="34056" y="9815"/>
                      <a:pt x="32686" y="11185"/>
                      <a:pt x="32686" y="12848"/>
                    </a:cubicBezTo>
                    <a:lnTo>
                      <a:pt x="32686" y="26157"/>
                    </a:lnTo>
                    <a:lnTo>
                      <a:pt x="22671" y="26157"/>
                    </a:lnTo>
                    <a:cubicBezTo>
                      <a:pt x="21693" y="26157"/>
                      <a:pt x="20779" y="26614"/>
                      <a:pt x="20192" y="27429"/>
                    </a:cubicBezTo>
                    <a:cubicBezTo>
                      <a:pt x="19638" y="28212"/>
                      <a:pt x="19475" y="29223"/>
                      <a:pt x="19768" y="30169"/>
                    </a:cubicBezTo>
                    <a:lnTo>
                      <a:pt x="25705" y="47980"/>
                    </a:lnTo>
                    <a:lnTo>
                      <a:pt x="20518" y="53199"/>
                    </a:lnTo>
                    <a:cubicBezTo>
                      <a:pt x="19670" y="54047"/>
                      <a:pt x="19377" y="55352"/>
                      <a:pt x="19833" y="56494"/>
                    </a:cubicBezTo>
                    <a:lnTo>
                      <a:pt x="26129" y="72184"/>
                    </a:lnTo>
                    <a:cubicBezTo>
                      <a:pt x="24400" y="73913"/>
                      <a:pt x="23226" y="76196"/>
                      <a:pt x="22998" y="78708"/>
                    </a:cubicBezTo>
                    <a:cubicBezTo>
                      <a:pt x="22671" y="81872"/>
                      <a:pt x="23715" y="85036"/>
                      <a:pt x="25835" y="87385"/>
                    </a:cubicBezTo>
                    <a:cubicBezTo>
                      <a:pt x="27956" y="89733"/>
                      <a:pt x="30989" y="91103"/>
                      <a:pt x="34154" y="91103"/>
                    </a:cubicBezTo>
                    <a:lnTo>
                      <a:pt x="36437" y="91103"/>
                    </a:lnTo>
                    <a:cubicBezTo>
                      <a:pt x="38231" y="103923"/>
                      <a:pt x="45407" y="115079"/>
                      <a:pt x="55585" y="122157"/>
                    </a:cubicBezTo>
                    <a:lnTo>
                      <a:pt x="55585" y="129073"/>
                    </a:lnTo>
                    <a:cubicBezTo>
                      <a:pt x="54900" y="128845"/>
                      <a:pt x="54178" y="128720"/>
                      <a:pt x="53458" y="128720"/>
                    </a:cubicBezTo>
                    <a:cubicBezTo>
                      <a:pt x="52840" y="128720"/>
                      <a:pt x="52225" y="128812"/>
                      <a:pt x="51638" y="129008"/>
                    </a:cubicBezTo>
                    <a:cubicBezTo>
                      <a:pt x="49974" y="129497"/>
                      <a:pt x="48604" y="130671"/>
                      <a:pt x="47854" y="132204"/>
                    </a:cubicBezTo>
                    <a:lnTo>
                      <a:pt x="43091" y="141729"/>
                    </a:lnTo>
                    <a:lnTo>
                      <a:pt x="16278" y="149591"/>
                    </a:lnTo>
                    <a:cubicBezTo>
                      <a:pt x="6720" y="152429"/>
                      <a:pt x="1" y="161366"/>
                      <a:pt x="1" y="171348"/>
                    </a:cubicBezTo>
                    <a:lnTo>
                      <a:pt x="1" y="205697"/>
                    </a:lnTo>
                    <a:cubicBezTo>
                      <a:pt x="1" y="207393"/>
                      <a:pt x="1371" y="208763"/>
                      <a:pt x="3067" y="208763"/>
                    </a:cubicBezTo>
                    <a:cubicBezTo>
                      <a:pt x="4763" y="208763"/>
                      <a:pt x="6133" y="207393"/>
                      <a:pt x="6133" y="205697"/>
                    </a:cubicBezTo>
                    <a:lnTo>
                      <a:pt x="6133" y="189909"/>
                    </a:lnTo>
                    <a:lnTo>
                      <a:pt x="29424" y="195095"/>
                    </a:lnTo>
                    <a:lnTo>
                      <a:pt x="29424" y="205697"/>
                    </a:lnTo>
                    <a:cubicBezTo>
                      <a:pt x="29424" y="207393"/>
                      <a:pt x="30794" y="208763"/>
                      <a:pt x="32490" y="208763"/>
                    </a:cubicBezTo>
                    <a:cubicBezTo>
                      <a:pt x="34186" y="208763"/>
                      <a:pt x="35556" y="207393"/>
                      <a:pt x="35556" y="205697"/>
                    </a:cubicBezTo>
                    <a:lnTo>
                      <a:pt x="35556" y="185570"/>
                    </a:lnTo>
                    <a:cubicBezTo>
                      <a:pt x="35556" y="180841"/>
                      <a:pt x="33501" y="176404"/>
                      <a:pt x="29913" y="173305"/>
                    </a:cubicBezTo>
                    <a:lnTo>
                      <a:pt x="12461" y="158365"/>
                    </a:lnTo>
                    <a:cubicBezTo>
                      <a:pt x="14092" y="157061"/>
                      <a:pt x="15952" y="156082"/>
                      <a:pt x="18007" y="155462"/>
                    </a:cubicBezTo>
                    <a:lnTo>
                      <a:pt x="44396" y="147699"/>
                    </a:lnTo>
                    <a:lnTo>
                      <a:pt x="54019" y="164563"/>
                    </a:lnTo>
                    <a:cubicBezTo>
                      <a:pt x="54965" y="166194"/>
                      <a:pt x="56563" y="167336"/>
                      <a:pt x="58423" y="167662"/>
                    </a:cubicBezTo>
                    <a:cubicBezTo>
                      <a:pt x="58782" y="167727"/>
                      <a:pt x="59173" y="167760"/>
                      <a:pt x="59532" y="167760"/>
                    </a:cubicBezTo>
                    <a:cubicBezTo>
                      <a:pt x="61032" y="167760"/>
                      <a:pt x="62468" y="167238"/>
                      <a:pt x="63642" y="166227"/>
                    </a:cubicBezTo>
                    <a:lnTo>
                      <a:pt x="71927" y="159116"/>
                    </a:lnTo>
                    <a:lnTo>
                      <a:pt x="71927" y="179568"/>
                    </a:lnTo>
                    <a:cubicBezTo>
                      <a:pt x="71927" y="183059"/>
                      <a:pt x="74765" y="185897"/>
                      <a:pt x="78256" y="185897"/>
                    </a:cubicBezTo>
                    <a:lnTo>
                      <a:pt x="84780" y="185897"/>
                    </a:lnTo>
                    <a:cubicBezTo>
                      <a:pt x="88270" y="185897"/>
                      <a:pt x="91108" y="183059"/>
                      <a:pt x="91108" y="179568"/>
                    </a:cubicBezTo>
                    <a:lnTo>
                      <a:pt x="91108" y="159116"/>
                    </a:lnTo>
                    <a:lnTo>
                      <a:pt x="99393" y="166227"/>
                    </a:lnTo>
                    <a:cubicBezTo>
                      <a:pt x="100568" y="167238"/>
                      <a:pt x="102003" y="167760"/>
                      <a:pt x="103503" y="167760"/>
                    </a:cubicBezTo>
                    <a:cubicBezTo>
                      <a:pt x="103862" y="167760"/>
                      <a:pt x="104254" y="167727"/>
                      <a:pt x="104612" y="167662"/>
                    </a:cubicBezTo>
                    <a:cubicBezTo>
                      <a:pt x="106472" y="167336"/>
                      <a:pt x="108070" y="166194"/>
                      <a:pt x="109016" y="164563"/>
                    </a:cubicBezTo>
                    <a:lnTo>
                      <a:pt x="118639" y="147699"/>
                    </a:lnTo>
                    <a:lnTo>
                      <a:pt x="145028" y="155462"/>
                    </a:lnTo>
                    <a:cubicBezTo>
                      <a:pt x="147083" y="156082"/>
                      <a:pt x="148943" y="157061"/>
                      <a:pt x="150574" y="158365"/>
                    </a:cubicBezTo>
                    <a:lnTo>
                      <a:pt x="133122" y="173305"/>
                    </a:lnTo>
                    <a:cubicBezTo>
                      <a:pt x="129534" y="176404"/>
                      <a:pt x="127479" y="180841"/>
                      <a:pt x="127479" y="185570"/>
                    </a:cubicBezTo>
                    <a:lnTo>
                      <a:pt x="127479" y="205697"/>
                    </a:lnTo>
                    <a:cubicBezTo>
                      <a:pt x="127479" y="207393"/>
                      <a:pt x="128849" y="208763"/>
                      <a:pt x="130545" y="208763"/>
                    </a:cubicBezTo>
                    <a:cubicBezTo>
                      <a:pt x="132241" y="208763"/>
                      <a:pt x="133611" y="207393"/>
                      <a:pt x="133611" y="205697"/>
                    </a:cubicBezTo>
                    <a:lnTo>
                      <a:pt x="133611" y="195095"/>
                    </a:lnTo>
                    <a:lnTo>
                      <a:pt x="137754" y="194149"/>
                    </a:lnTo>
                    <a:cubicBezTo>
                      <a:pt x="139385" y="193791"/>
                      <a:pt x="140429" y="192160"/>
                      <a:pt x="140070" y="190529"/>
                    </a:cubicBezTo>
                    <a:cubicBezTo>
                      <a:pt x="139759" y="189086"/>
                      <a:pt x="138491" y="188109"/>
                      <a:pt x="137075" y="188109"/>
                    </a:cubicBezTo>
                    <a:cubicBezTo>
                      <a:pt x="136858" y="188109"/>
                      <a:pt x="136638" y="188132"/>
                      <a:pt x="136417" y="188180"/>
                    </a:cubicBezTo>
                    <a:lnTo>
                      <a:pt x="133611" y="188832"/>
                    </a:lnTo>
                    <a:lnTo>
                      <a:pt x="133611" y="185570"/>
                    </a:lnTo>
                    <a:cubicBezTo>
                      <a:pt x="133611" y="182635"/>
                      <a:pt x="134884" y="179862"/>
                      <a:pt x="137102" y="177970"/>
                    </a:cubicBezTo>
                    <a:lnTo>
                      <a:pt x="154586" y="162965"/>
                    </a:lnTo>
                    <a:cubicBezTo>
                      <a:pt x="156054" y="165444"/>
                      <a:pt x="156902" y="168347"/>
                      <a:pt x="156902" y="171348"/>
                    </a:cubicBezTo>
                    <a:lnTo>
                      <a:pt x="156902" y="183646"/>
                    </a:lnTo>
                    <a:lnTo>
                      <a:pt x="149497" y="185277"/>
                    </a:lnTo>
                    <a:cubicBezTo>
                      <a:pt x="147834" y="185668"/>
                      <a:pt x="146823" y="187299"/>
                      <a:pt x="147181" y="188930"/>
                    </a:cubicBezTo>
                    <a:cubicBezTo>
                      <a:pt x="147475" y="190366"/>
                      <a:pt x="148747" y="191344"/>
                      <a:pt x="150150" y="191344"/>
                    </a:cubicBezTo>
                    <a:cubicBezTo>
                      <a:pt x="150378" y="191344"/>
                      <a:pt x="150606" y="191312"/>
                      <a:pt x="150835" y="191246"/>
                    </a:cubicBezTo>
                    <a:lnTo>
                      <a:pt x="156902" y="189909"/>
                    </a:lnTo>
                    <a:lnTo>
                      <a:pt x="156902" y="205697"/>
                    </a:lnTo>
                    <a:cubicBezTo>
                      <a:pt x="156902" y="207393"/>
                      <a:pt x="158272" y="208763"/>
                      <a:pt x="159968" y="208763"/>
                    </a:cubicBezTo>
                    <a:cubicBezTo>
                      <a:pt x="161665" y="208763"/>
                      <a:pt x="163035" y="207393"/>
                      <a:pt x="163035" y="205697"/>
                    </a:cubicBezTo>
                    <a:lnTo>
                      <a:pt x="163035" y="171348"/>
                    </a:lnTo>
                    <a:cubicBezTo>
                      <a:pt x="163035" y="161366"/>
                      <a:pt x="156315" y="152429"/>
                      <a:pt x="146757" y="149591"/>
                    </a:cubicBezTo>
                    <a:lnTo>
                      <a:pt x="119944" y="141729"/>
                    </a:lnTo>
                    <a:lnTo>
                      <a:pt x="115181" y="132204"/>
                    </a:lnTo>
                    <a:cubicBezTo>
                      <a:pt x="114431" y="130671"/>
                      <a:pt x="113061" y="129497"/>
                      <a:pt x="111397" y="129008"/>
                    </a:cubicBezTo>
                    <a:cubicBezTo>
                      <a:pt x="110810" y="128812"/>
                      <a:pt x="110195" y="128720"/>
                      <a:pt x="109577" y="128720"/>
                    </a:cubicBezTo>
                    <a:cubicBezTo>
                      <a:pt x="108858" y="128720"/>
                      <a:pt x="108135" y="128845"/>
                      <a:pt x="107450" y="129073"/>
                    </a:cubicBezTo>
                    <a:lnTo>
                      <a:pt x="107450" y="122223"/>
                    </a:lnTo>
                    <a:cubicBezTo>
                      <a:pt x="117660" y="115112"/>
                      <a:pt x="124869" y="103956"/>
                      <a:pt x="126663" y="91103"/>
                    </a:cubicBezTo>
                    <a:lnTo>
                      <a:pt x="128490" y="91103"/>
                    </a:lnTo>
                    <a:cubicBezTo>
                      <a:pt x="134427" y="91103"/>
                      <a:pt x="139548" y="86667"/>
                      <a:pt x="140103" y="81024"/>
                    </a:cubicBezTo>
                    <a:cubicBezTo>
                      <a:pt x="140429" y="77827"/>
                      <a:pt x="139385" y="74695"/>
                      <a:pt x="137265" y="72347"/>
                    </a:cubicBezTo>
                    <a:cubicBezTo>
                      <a:pt x="137167" y="72216"/>
                      <a:pt x="137069" y="72119"/>
                      <a:pt x="136971" y="72021"/>
                    </a:cubicBezTo>
                    <a:lnTo>
                      <a:pt x="143202" y="56494"/>
                    </a:lnTo>
                    <a:cubicBezTo>
                      <a:pt x="143658" y="55352"/>
                      <a:pt x="143365" y="54047"/>
                      <a:pt x="142517" y="53199"/>
                    </a:cubicBezTo>
                    <a:lnTo>
                      <a:pt x="137298" y="47980"/>
                    </a:lnTo>
                    <a:lnTo>
                      <a:pt x="143267" y="30169"/>
                    </a:lnTo>
                    <a:cubicBezTo>
                      <a:pt x="143561" y="29223"/>
                      <a:pt x="143397" y="28212"/>
                      <a:pt x="142843" y="27429"/>
                    </a:cubicBezTo>
                    <a:cubicBezTo>
                      <a:pt x="142256" y="26614"/>
                      <a:pt x="141342" y="26157"/>
                      <a:pt x="140364" y="26157"/>
                    </a:cubicBezTo>
                    <a:lnTo>
                      <a:pt x="128523" y="26157"/>
                    </a:lnTo>
                    <a:lnTo>
                      <a:pt x="133383" y="13990"/>
                    </a:lnTo>
                    <a:cubicBezTo>
                      <a:pt x="133775" y="13044"/>
                      <a:pt x="133644" y="12000"/>
                      <a:pt x="133090" y="11152"/>
                    </a:cubicBezTo>
                    <a:cubicBezTo>
                      <a:pt x="132502" y="10304"/>
                      <a:pt x="131556" y="9815"/>
                      <a:pt x="130545" y="9815"/>
                    </a:cubicBezTo>
                    <a:lnTo>
                      <a:pt x="112213" y="9815"/>
                    </a:lnTo>
                    <a:lnTo>
                      <a:pt x="103275" y="877"/>
                    </a:lnTo>
                    <a:cubicBezTo>
                      <a:pt x="102718" y="320"/>
                      <a:pt x="101923" y="0"/>
                      <a:pt x="10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1858;p47">
            <a:extLst>
              <a:ext uri="{FF2B5EF4-FFF2-40B4-BE49-F238E27FC236}">
                <a16:creationId xmlns:a16="http://schemas.microsoft.com/office/drawing/2014/main" id="{DC533550-E2E0-48DE-937C-F3C52E2DEDC4}"/>
              </a:ext>
            </a:extLst>
          </p:cNvPr>
          <p:cNvSpPr/>
          <p:nvPr/>
        </p:nvSpPr>
        <p:spPr>
          <a:xfrm rot="10800000">
            <a:off x="3864465" y="4511320"/>
            <a:ext cx="4819728"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openaigym.video.0.10832.video000001">
            <a:hlinkClick r:id="" action="ppaction://media"/>
            <a:extLst>
              <a:ext uri="{FF2B5EF4-FFF2-40B4-BE49-F238E27FC236}">
                <a16:creationId xmlns:a16="http://schemas.microsoft.com/office/drawing/2014/main" id="{66AF04A0-25FE-459F-9A44-A215BC96032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37441" y="2021683"/>
            <a:ext cx="1935235" cy="2211697"/>
          </a:xfrm>
          <a:prstGeom prst="rect">
            <a:avLst/>
          </a:prstGeom>
        </p:spPr>
      </p:pic>
      <p:pic>
        <p:nvPicPr>
          <p:cNvPr id="209" name="Google Shape;705;p32">
            <a:extLst>
              <a:ext uri="{FF2B5EF4-FFF2-40B4-BE49-F238E27FC236}">
                <a16:creationId xmlns:a16="http://schemas.microsoft.com/office/drawing/2014/main" id="{FAECD783-4293-45C4-990D-BB8970E584E3}"/>
              </a:ext>
            </a:extLst>
          </p:cNvPr>
          <p:cNvPicPr preferRelativeResize="0"/>
          <p:nvPr/>
        </p:nvPicPr>
        <p:blipFill rotWithShape="1">
          <a:blip r:embed="rId9">
            <a:alphaModFix/>
          </a:blip>
          <a:srcRect l="22441" t="21492" r="18091" b="17949"/>
          <a:stretch/>
        </p:blipFill>
        <p:spPr>
          <a:xfrm rot="5400000">
            <a:off x="3857147" y="1450118"/>
            <a:ext cx="2437916" cy="2341839"/>
          </a:xfrm>
          <a:prstGeom prst="rect">
            <a:avLst/>
          </a:prstGeom>
          <a:noFill/>
          <a:ln>
            <a:noFill/>
          </a:ln>
        </p:spPr>
      </p:pic>
      <p:pic>
        <p:nvPicPr>
          <p:cNvPr id="210" name="openaigym.video.1.10832.video000000">
            <a:hlinkClick r:id="" action="ppaction://media"/>
            <a:extLst>
              <a:ext uri="{FF2B5EF4-FFF2-40B4-BE49-F238E27FC236}">
                <a16:creationId xmlns:a16="http://schemas.microsoft.com/office/drawing/2014/main" id="{DF5C23AB-7C82-4658-9388-D75278B2FBD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156340" y="1641955"/>
            <a:ext cx="1708749" cy="1952856"/>
          </a:xfrm>
          <a:prstGeom prst="rect">
            <a:avLst/>
          </a:prstGeom>
        </p:spPr>
      </p:pic>
      <p:pic>
        <p:nvPicPr>
          <p:cNvPr id="211" name="Google Shape;705;p32">
            <a:extLst>
              <a:ext uri="{FF2B5EF4-FFF2-40B4-BE49-F238E27FC236}">
                <a16:creationId xmlns:a16="http://schemas.microsoft.com/office/drawing/2014/main" id="{02C27231-1D3F-4C74-BA25-EB5D2BE0FECB}"/>
              </a:ext>
            </a:extLst>
          </p:cNvPr>
          <p:cNvPicPr preferRelativeResize="0"/>
          <p:nvPr/>
        </p:nvPicPr>
        <p:blipFill rotWithShape="1">
          <a:blip r:embed="rId9">
            <a:alphaModFix/>
          </a:blip>
          <a:srcRect l="22441" t="21492" r="18091" b="17949"/>
          <a:stretch/>
        </p:blipFill>
        <p:spPr>
          <a:xfrm rot="5400000">
            <a:off x="6619705" y="1447463"/>
            <a:ext cx="2437916" cy="2341839"/>
          </a:xfrm>
          <a:prstGeom prst="rect">
            <a:avLst/>
          </a:prstGeom>
          <a:noFill/>
          <a:ln>
            <a:noFill/>
          </a:ln>
        </p:spPr>
      </p:pic>
      <p:pic>
        <p:nvPicPr>
          <p:cNvPr id="212" name="openaigym.video.2.10832.video000008">
            <a:hlinkClick r:id="" action="ppaction://media"/>
            <a:extLst>
              <a:ext uri="{FF2B5EF4-FFF2-40B4-BE49-F238E27FC236}">
                <a16:creationId xmlns:a16="http://schemas.microsoft.com/office/drawing/2014/main" id="{BE697895-DDE8-4F82-A9F9-10BE9CFDB06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915979" y="1641955"/>
            <a:ext cx="1708749" cy="1952856"/>
          </a:xfrm>
          <a:prstGeom prst="rect">
            <a:avLst/>
          </a:prstGeom>
        </p:spPr>
      </p:pic>
    </p:spTree>
    <p:extLst>
      <p:ext uri="{BB962C8B-B14F-4D97-AF65-F5344CB8AC3E}">
        <p14:creationId xmlns:p14="http://schemas.microsoft.com/office/powerpoint/2010/main" val="899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6734" fill="hold"/>
                                        <p:tgtEl>
                                          <p:spTgt spid="208"/>
                                        </p:tgtEl>
                                      </p:cBhvr>
                                    </p:cmd>
                                  </p:childTnLst>
                                </p:cTn>
                              </p:par>
                              <p:par>
                                <p:cTn id="7" presetID="1" presetClass="mediacall" presetSubtype="0" fill="hold" nodeType="withEffect">
                                  <p:stCondLst>
                                    <p:cond delay="0"/>
                                  </p:stCondLst>
                                  <p:childTnLst>
                                    <p:cmd type="call" cmd="playFrom(0.0)">
                                      <p:cBhvr>
                                        <p:cTn id="8" dur="34500" fill="hold"/>
                                        <p:tgtEl>
                                          <p:spTgt spid="210"/>
                                        </p:tgtEl>
                                      </p:cBhvr>
                                    </p:cmd>
                                  </p:childTnLst>
                                </p:cTn>
                              </p:par>
                              <p:par>
                                <p:cTn id="9" presetID="1" presetClass="mediacall" presetSubtype="0" fill="hold" nodeType="withEffect">
                                  <p:stCondLst>
                                    <p:cond delay="0"/>
                                  </p:stCondLst>
                                  <p:childTnLst>
                                    <p:cmd type="call" cmd="playFrom(0.0)">
                                      <p:cBhvr>
                                        <p:cTn id="10" dur="13734"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08"/>
                </p:tgtEl>
              </p:cMediaNode>
            </p:video>
            <p:seq concurrent="1" nextAc="seek">
              <p:cTn id="12" restart="whenNotActive" fill="hold" evtFilter="cancelBubble" nodeType="interactiveSeq">
                <p:stCondLst>
                  <p:cond evt="onClick" delay="0">
                    <p:tgtEl>
                      <p:spTgt spid="20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08"/>
                                        </p:tgtEl>
                                      </p:cBhvr>
                                    </p:cmd>
                                  </p:childTnLst>
                                </p:cTn>
                              </p:par>
                            </p:childTnLst>
                          </p:cTn>
                        </p:par>
                      </p:childTnLst>
                    </p:cTn>
                  </p:par>
                </p:childTnLst>
              </p:cTn>
              <p:nextCondLst>
                <p:cond evt="onClick" delay="0">
                  <p:tgtEl>
                    <p:spTgt spid="208"/>
                  </p:tgtEl>
                </p:cond>
              </p:nextCondLst>
            </p:seq>
            <p:video>
              <p:cMediaNode vol="80000">
                <p:cTn id="17" repeatCount="indefinite" fill="hold" display="0">
                  <p:stCondLst>
                    <p:cond delay="indefinite"/>
                  </p:stCondLst>
                </p:cTn>
                <p:tgtEl>
                  <p:spTgt spid="210"/>
                </p:tgtEl>
              </p:cMediaNode>
            </p:video>
            <p:seq concurrent="1" nextAc="seek">
              <p:cTn id="18" restart="whenNotActive" fill="hold" evtFilter="cancelBubble" nodeType="interactiveSeq">
                <p:stCondLst>
                  <p:cond evt="onClick" delay="0">
                    <p:tgtEl>
                      <p:spTgt spid="2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10"/>
                                        </p:tgtEl>
                                      </p:cBhvr>
                                    </p:cmd>
                                  </p:childTnLst>
                                </p:cTn>
                              </p:par>
                            </p:childTnLst>
                          </p:cTn>
                        </p:par>
                      </p:childTnLst>
                    </p:cTn>
                  </p:par>
                </p:childTnLst>
              </p:cTn>
              <p:nextCondLst>
                <p:cond evt="onClick" delay="0">
                  <p:tgtEl>
                    <p:spTgt spid="210"/>
                  </p:tgtEl>
                </p:cond>
              </p:nextCondLst>
            </p:seq>
            <p:video>
              <p:cMediaNode vol="80000">
                <p:cTn id="23" repeatCount="indefinite" fill="hold" display="0">
                  <p:stCondLst>
                    <p:cond delay="indefinite"/>
                  </p:stCondLst>
                </p:cTn>
                <p:tgtEl>
                  <p:spTgt spid="212"/>
                </p:tgtEl>
              </p:cMediaNode>
            </p:video>
            <p:seq concurrent="1" nextAc="seek">
              <p:cTn id="24" restart="whenNotActive" fill="hold" evtFilter="cancelBubble" nodeType="interactiveSeq">
                <p:stCondLst>
                  <p:cond evt="onClick" delay="0">
                    <p:tgtEl>
                      <p:spTgt spid="2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12"/>
                                        </p:tgtEl>
                                      </p:cBhvr>
                                    </p:cmd>
                                  </p:childTnLst>
                                </p:cTn>
                              </p:par>
                            </p:childTnLst>
                          </p:cTn>
                        </p:par>
                      </p:childTnLst>
                    </p:cTn>
                  </p:par>
                </p:childTnLst>
              </p:cTn>
              <p:nextCondLst>
                <p:cond evt="onClick" delay="0">
                  <p:tgtEl>
                    <p:spTgt spid="2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in link fence&#10;&#10;Description automatically generated">
            <a:extLst>
              <a:ext uri="{FF2B5EF4-FFF2-40B4-BE49-F238E27FC236}">
                <a16:creationId xmlns:a16="http://schemas.microsoft.com/office/drawing/2014/main" id="{0BE55EE3-9A41-43D0-AFA3-E1697DDF3AB6}"/>
              </a:ext>
            </a:extLst>
          </p:cNvPr>
          <p:cNvPicPr>
            <a:picLocks noChangeAspect="1"/>
          </p:cNvPicPr>
          <p:nvPr/>
        </p:nvPicPr>
        <p:blipFill>
          <a:blip r:embed="rId2"/>
          <a:stretch>
            <a:fillRect/>
          </a:stretch>
        </p:blipFill>
        <p:spPr>
          <a:xfrm>
            <a:off x="1175690" y="948226"/>
            <a:ext cx="7193280" cy="3729248"/>
          </a:xfrm>
          <a:prstGeom prst="rect">
            <a:avLst/>
          </a:prstGeom>
        </p:spPr>
      </p:pic>
      <p:pic>
        <p:nvPicPr>
          <p:cNvPr id="7" name="Google Shape;1277;p40">
            <a:extLst>
              <a:ext uri="{FF2B5EF4-FFF2-40B4-BE49-F238E27FC236}">
                <a16:creationId xmlns:a16="http://schemas.microsoft.com/office/drawing/2014/main" id="{E4FB3BD8-F702-4F1A-ABA8-903E7889B023}"/>
              </a:ext>
            </a:extLst>
          </p:cNvPr>
          <p:cNvPicPr preferRelativeResize="0"/>
          <p:nvPr/>
        </p:nvPicPr>
        <p:blipFill rotWithShape="1">
          <a:blip r:embed="rId3">
            <a:alphaModFix/>
          </a:blip>
          <a:srcRect l="38900" t="-2030" r="25895" b="2030"/>
          <a:stretch/>
        </p:blipFill>
        <p:spPr>
          <a:xfrm>
            <a:off x="7527569" y="268391"/>
            <a:ext cx="841401" cy="1344447"/>
          </a:xfrm>
          <a:prstGeom prst="rect">
            <a:avLst/>
          </a:prstGeom>
          <a:noFill/>
          <a:ln>
            <a:noFill/>
          </a:ln>
        </p:spPr>
      </p:pic>
      <p:sp>
        <p:nvSpPr>
          <p:cNvPr id="8" name="Google Shape;669;p31">
            <a:extLst>
              <a:ext uri="{FF2B5EF4-FFF2-40B4-BE49-F238E27FC236}">
                <a16:creationId xmlns:a16="http://schemas.microsoft.com/office/drawing/2014/main" id="{984F1EAB-5E7C-42F1-9953-2D9AEAEE7F54}"/>
              </a:ext>
            </a:extLst>
          </p:cNvPr>
          <p:cNvSpPr txBox="1">
            <a:spLocks/>
          </p:cNvSpPr>
          <p:nvPr/>
        </p:nvSpPr>
        <p:spPr>
          <a:xfrm>
            <a:off x="1915421" y="268689"/>
            <a:ext cx="4607299"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Generated DFA in 5-columns Breakout-Pong</a:t>
            </a:r>
          </a:p>
        </p:txBody>
      </p:sp>
      <p:sp>
        <p:nvSpPr>
          <p:cNvPr id="9" name="Google Shape;1386;p40">
            <a:extLst>
              <a:ext uri="{FF2B5EF4-FFF2-40B4-BE49-F238E27FC236}">
                <a16:creationId xmlns:a16="http://schemas.microsoft.com/office/drawing/2014/main" id="{D6124FB5-01BD-4D1B-ABE1-83C1190A0B8C}"/>
              </a:ext>
            </a:extLst>
          </p:cNvPr>
          <p:cNvSpPr/>
          <p:nvPr/>
        </p:nvSpPr>
        <p:spPr>
          <a:xfrm rot="10800000" flipH="1">
            <a:off x="6858001" y="3740991"/>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6;p40">
            <a:extLst>
              <a:ext uri="{FF2B5EF4-FFF2-40B4-BE49-F238E27FC236}">
                <a16:creationId xmlns:a16="http://schemas.microsoft.com/office/drawing/2014/main" id="{BF479075-521D-4DF7-B7FE-1AC5449D7F9E}"/>
              </a:ext>
            </a:extLst>
          </p:cNvPr>
          <p:cNvSpPr/>
          <p:nvPr/>
        </p:nvSpPr>
        <p:spPr>
          <a:xfrm flipH="1">
            <a:off x="708661" y="955426"/>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0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1" name="Title 1">
            <a:extLst>
              <a:ext uri="{FF2B5EF4-FFF2-40B4-BE49-F238E27FC236}">
                <a16:creationId xmlns:a16="http://schemas.microsoft.com/office/drawing/2014/main" id="{C599CAD6-6E15-448A-9DDD-A952BE56B31B}"/>
              </a:ext>
            </a:extLst>
          </p:cNvPr>
          <p:cNvSpPr txBox="1">
            <a:spLocks/>
          </p:cNvSpPr>
          <p:nvPr/>
        </p:nvSpPr>
        <p:spPr>
          <a:xfrm>
            <a:off x="3439143" y="1261391"/>
            <a:ext cx="2032017"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dirty="0">
                <a:solidFill>
                  <a:schemeClr val="bg1"/>
                </a:solidFill>
              </a:rPr>
              <a:t>Breakout-pong</a:t>
            </a:r>
          </a:p>
          <a:p>
            <a:pPr algn="ctr"/>
            <a:r>
              <a:rPr lang="en-US" dirty="0">
                <a:solidFill>
                  <a:schemeClr val="bg1"/>
                </a:solidFill>
              </a:rPr>
              <a:t>4 columns:</a:t>
            </a:r>
            <a:endParaRPr lang="en-US" sz="500" dirty="0">
              <a:solidFill>
                <a:schemeClr val="bg1"/>
              </a:solidFill>
            </a:endParaRPr>
          </a:p>
        </p:txBody>
      </p:sp>
      <p:sp>
        <p:nvSpPr>
          <p:cNvPr id="152" name="Title 1">
            <a:extLst>
              <a:ext uri="{FF2B5EF4-FFF2-40B4-BE49-F238E27FC236}">
                <a16:creationId xmlns:a16="http://schemas.microsoft.com/office/drawing/2014/main" id="{56A756B3-378A-43EA-AAF4-5161F5DAC60A}"/>
              </a:ext>
            </a:extLst>
          </p:cNvPr>
          <p:cNvSpPr txBox="1">
            <a:spLocks/>
          </p:cNvSpPr>
          <p:nvPr/>
        </p:nvSpPr>
        <p:spPr>
          <a:xfrm>
            <a:off x="483147" y="1027916"/>
            <a:ext cx="235384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800" dirty="0">
                <a:solidFill>
                  <a:schemeClr val="bg1"/>
                </a:solidFill>
              </a:rPr>
              <a:t>Side change</a:t>
            </a:r>
            <a:endParaRPr lang="en-US" sz="600" dirty="0">
              <a:solidFill>
                <a:schemeClr val="bg1"/>
              </a:solidFill>
            </a:endParaRPr>
          </a:p>
        </p:txBody>
      </p:sp>
      <p:sp>
        <p:nvSpPr>
          <p:cNvPr id="153" name="Title 1">
            <a:extLst>
              <a:ext uri="{FF2B5EF4-FFF2-40B4-BE49-F238E27FC236}">
                <a16:creationId xmlns:a16="http://schemas.microsoft.com/office/drawing/2014/main" id="{7F25F84C-851B-410F-BBD8-B9AB92F53245}"/>
              </a:ext>
            </a:extLst>
          </p:cNvPr>
          <p:cNvSpPr txBox="1">
            <a:spLocks/>
          </p:cNvSpPr>
          <p:nvPr/>
        </p:nvSpPr>
        <p:spPr>
          <a:xfrm>
            <a:off x="6454089" y="1157794"/>
            <a:ext cx="225047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3200" dirty="0">
                <a:solidFill>
                  <a:schemeClr val="bg1"/>
                </a:solidFill>
              </a:rPr>
              <a:t>Pong 4 columns:</a:t>
            </a:r>
            <a:endParaRPr lang="en-US" sz="700" dirty="0">
              <a:solidFill>
                <a:schemeClr val="bg1"/>
              </a:solidFill>
            </a:endParaRPr>
          </a:p>
        </p:txBody>
      </p:sp>
      <p:pic>
        <p:nvPicPr>
          <p:cNvPr id="156" name="Google Shape;705;p32">
            <a:extLst>
              <a:ext uri="{FF2B5EF4-FFF2-40B4-BE49-F238E27FC236}">
                <a16:creationId xmlns:a16="http://schemas.microsoft.com/office/drawing/2014/main" id="{ADE0B764-70B8-4482-90EF-826F5203D764}"/>
              </a:ext>
            </a:extLst>
          </p:cNvPr>
          <p:cNvPicPr preferRelativeResize="0"/>
          <p:nvPr/>
        </p:nvPicPr>
        <p:blipFill rotWithShape="1">
          <a:blip r:embed="rId8">
            <a:alphaModFix/>
          </a:blip>
          <a:srcRect l="22441" t="21492" r="18091" b="17949"/>
          <a:stretch/>
        </p:blipFill>
        <p:spPr>
          <a:xfrm rot="5400000">
            <a:off x="3186407" y="2063362"/>
            <a:ext cx="2759078" cy="2158252"/>
          </a:xfrm>
          <a:prstGeom prst="rect">
            <a:avLst/>
          </a:prstGeom>
          <a:noFill/>
          <a:ln>
            <a:noFill/>
          </a:ln>
        </p:spPr>
      </p:pic>
      <p:pic>
        <p:nvPicPr>
          <p:cNvPr id="157" name="openaigym.video.1.25587.video000008">
            <a:hlinkClick r:id="" action="ppaction://media"/>
            <a:extLst>
              <a:ext uri="{FF2B5EF4-FFF2-40B4-BE49-F238E27FC236}">
                <a16:creationId xmlns:a16="http://schemas.microsoft.com/office/drawing/2014/main" id="{308E2D92-6D61-4DD0-94E6-B3D8F916D12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718730" y="2017059"/>
            <a:ext cx="1577478" cy="2227028"/>
          </a:xfrm>
          <a:prstGeom prst="rect">
            <a:avLst/>
          </a:prstGeom>
        </p:spPr>
      </p:pic>
      <p:pic>
        <p:nvPicPr>
          <p:cNvPr id="154" name="Google Shape;705;p32">
            <a:extLst>
              <a:ext uri="{FF2B5EF4-FFF2-40B4-BE49-F238E27FC236}">
                <a16:creationId xmlns:a16="http://schemas.microsoft.com/office/drawing/2014/main" id="{446A98E0-BBA8-40CF-88CD-43C58F5D0ED4}"/>
              </a:ext>
            </a:extLst>
          </p:cNvPr>
          <p:cNvPicPr preferRelativeResize="0"/>
          <p:nvPr/>
        </p:nvPicPr>
        <p:blipFill rotWithShape="1">
          <a:blip r:embed="rId8">
            <a:alphaModFix/>
          </a:blip>
          <a:srcRect l="22441" t="21492" r="18091" b="17949"/>
          <a:stretch/>
        </p:blipFill>
        <p:spPr>
          <a:xfrm rot="5400000">
            <a:off x="342475" y="2308369"/>
            <a:ext cx="2759078" cy="1644408"/>
          </a:xfrm>
          <a:prstGeom prst="rect">
            <a:avLst/>
          </a:prstGeom>
          <a:noFill/>
          <a:ln>
            <a:noFill/>
          </a:ln>
        </p:spPr>
      </p:pic>
      <p:pic>
        <p:nvPicPr>
          <p:cNvPr id="158" name="openaigym.video.0.6046.video000001">
            <a:hlinkClick r:id="" action="ppaction://media"/>
            <a:extLst>
              <a:ext uri="{FF2B5EF4-FFF2-40B4-BE49-F238E27FC236}">
                <a16:creationId xmlns:a16="http://schemas.microsoft.com/office/drawing/2014/main" id="{BE229F99-4559-440A-A285-275DB59D3B01}"/>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062447" y="2007099"/>
            <a:ext cx="1216530" cy="2245902"/>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Rectangle 159">
            <a:extLst>
              <a:ext uri="{FF2B5EF4-FFF2-40B4-BE49-F238E27FC236}">
                <a16:creationId xmlns:a16="http://schemas.microsoft.com/office/drawing/2014/main" id="{B39BC230-10C4-485F-AEC1-0A2FF7A42B09}"/>
              </a:ext>
            </a:extLst>
          </p:cNvPr>
          <p:cNvSpPr/>
          <p:nvPr/>
        </p:nvSpPr>
        <p:spPr>
          <a:xfrm>
            <a:off x="1352058" y="4519518"/>
            <a:ext cx="937416" cy="369332"/>
          </a:xfrm>
          <a:prstGeom prst="rect">
            <a:avLst/>
          </a:prstGeom>
        </p:spPr>
        <p:txBody>
          <a:bodyPr wrap="square">
            <a:spAutoFit/>
          </a:bodyPr>
          <a:lstStyle/>
          <a:p>
            <a:r>
              <a:rPr lang="en-US" sz="1800" dirty="0">
                <a:solidFill>
                  <a:schemeClr val="bg1"/>
                </a:solidFill>
                <a:latin typeface="Teko" panose="020B0604020202020204" charset="0"/>
                <a:cs typeface="Teko" panose="020B0604020202020204" charset="0"/>
              </a:rPr>
              <a:t>(in goal)</a:t>
            </a:r>
            <a:endParaRPr lang="en-US" sz="1800" dirty="0">
              <a:latin typeface="Teko" panose="020B0604020202020204" charset="0"/>
              <a:cs typeface="Teko" panose="020B0604020202020204" charset="0"/>
            </a:endParaRPr>
          </a:p>
        </p:txBody>
      </p:sp>
      <p:pic>
        <p:nvPicPr>
          <p:cNvPr id="163" name="Google Shape;705;p32">
            <a:extLst>
              <a:ext uri="{FF2B5EF4-FFF2-40B4-BE49-F238E27FC236}">
                <a16:creationId xmlns:a16="http://schemas.microsoft.com/office/drawing/2014/main" id="{A416D736-D30B-43DD-ABDD-AB09E06CF65A}"/>
              </a:ext>
            </a:extLst>
          </p:cNvPr>
          <p:cNvPicPr preferRelativeResize="0"/>
          <p:nvPr/>
        </p:nvPicPr>
        <p:blipFill rotWithShape="1">
          <a:blip r:embed="rId8">
            <a:alphaModFix/>
          </a:blip>
          <a:srcRect l="22441" t="21492" r="18091" b="17949"/>
          <a:stretch/>
        </p:blipFill>
        <p:spPr>
          <a:xfrm rot="5400000">
            <a:off x="6199787" y="2056986"/>
            <a:ext cx="2759078" cy="2158252"/>
          </a:xfrm>
          <a:prstGeom prst="rect">
            <a:avLst/>
          </a:prstGeom>
          <a:noFill/>
          <a:ln>
            <a:noFill/>
          </a:ln>
        </p:spPr>
      </p:pic>
      <p:pic>
        <p:nvPicPr>
          <p:cNvPr id="164" name="openaigym.video.2.25587.video000008">
            <a:hlinkClick r:id="" action="ppaction://media"/>
            <a:extLst>
              <a:ext uri="{FF2B5EF4-FFF2-40B4-BE49-F238E27FC236}">
                <a16:creationId xmlns:a16="http://schemas.microsoft.com/office/drawing/2014/main" id="{7CF1F84E-967F-4D6C-95CF-CE4A5D08BFF2}"/>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740997" y="2034513"/>
            <a:ext cx="1569632" cy="2215951"/>
          </a:xfrm>
          <a:prstGeom prst="rect">
            <a:avLst/>
          </a:prstGeom>
        </p:spPr>
      </p:pic>
    </p:spTree>
    <p:extLst>
      <p:ext uri="{BB962C8B-B14F-4D97-AF65-F5344CB8AC3E}">
        <p14:creationId xmlns:p14="http://schemas.microsoft.com/office/powerpoint/2010/main" val="4761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0" fill="hold"/>
                                        <p:tgtEl>
                                          <p:spTgt spid="158"/>
                                        </p:tgtEl>
                                      </p:cBhvr>
                                    </p:cmd>
                                  </p:childTnLst>
                                </p:cTn>
                              </p:par>
                              <p:par>
                                <p:cTn id="7" presetID="1" presetClass="mediacall" presetSubtype="0" fill="hold" nodeType="withEffect">
                                  <p:stCondLst>
                                    <p:cond delay="0"/>
                                  </p:stCondLst>
                                  <p:childTnLst>
                                    <p:cmd type="call" cmd="playFrom(0.0)">
                                      <p:cBhvr>
                                        <p:cTn id="8" dur="93400" fill="hold"/>
                                        <p:tgtEl>
                                          <p:spTgt spid="157"/>
                                        </p:tgtEl>
                                      </p:cBhvr>
                                    </p:cmd>
                                  </p:childTnLst>
                                </p:cTn>
                              </p:par>
                              <p:par>
                                <p:cTn id="9" presetID="1" presetClass="mediacall" presetSubtype="0" fill="hold" nodeType="withEffect">
                                  <p:stCondLst>
                                    <p:cond delay="0"/>
                                  </p:stCondLst>
                                  <p:childTnLst>
                                    <p:cmd type="call" cmd="playFrom(0.0)">
                                      <p:cBhvr>
                                        <p:cTn id="10" dur="93400"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58"/>
                </p:tgtEl>
              </p:cMediaNode>
            </p:video>
            <p:seq concurrent="1" nextAc="seek">
              <p:cTn id="12" restart="whenNotActive" fill="hold" evtFilter="cancelBubble" nodeType="interactiveSeq">
                <p:stCondLst>
                  <p:cond evt="onClick" delay="0">
                    <p:tgtEl>
                      <p:spTgt spid="15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158"/>
                                        </p:tgtEl>
                                      </p:cBhvr>
                                    </p:cmd>
                                  </p:childTnLst>
                                </p:cTn>
                              </p:par>
                            </p:childTnLst>
                          </p:cTn>
                        </p:par>
                      </p:childTnLst>
                    </p:cTn>
                  </p:par>
                </p:childTnLst>
              </p:cTn>
              <p:nextCondLst>
                <p:cond evt="onClick" delay="0">
                  <p:tgtEl>
                    <p:spTgt spid="158"/>
                  </p:tgtEl>
                </p:cond>
              </p:nextCondLst>
            </p:seq>
            <p:video>
              <p:cMediaNode vol="80000">
                <p:cTn id="17" repeatCount="indefinite" fill="hold" display="0">
                  <p:stCondLst>
                    <p:cond delay="indefinite"/>
                  </p:stCondLst>
                </p:cTn>
                <p:tgtEl>
                  <p:spTgt spid="157"/>
                </p:tgtEl>
              </p:cMediaNode>
            </p:video>
            <p:seq concurrent="1" nextAc="seek">
              <p:cTn id="18" restart="whenNotActive" fill="hold" evtFilter="cancelBubble" nodeType="interactiveSeq">
                <p:stCondLst>
                  <p:cond evt="onClick" delay="0">
                    <p:tgtEl>
                      <p:spTgt spid="15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57"/>
                                        </p:tgtEl>
                                      </p:cBhvr>
                                    </p:cmd>
                                  </p:childTnLst>
                                </p:cTn>
                              </p:par>
                            </p:childTnLst>
                          </p:cTn>
                        </p:par>
                      </p:childTnLst>
                    </p:cTn>
                  </p:par>
                </p:childTnLst>
              </p:cTn>
              <p:nextCondLst>
                <p:cond evt="onClick" delay="0">
                  <p:tgtEl>
                    <p:spTgt spid="157"/>
                  </p:tgtEl>
                </p:cond>
              </p:nextCondLst>
            </p:seq>
            <p:video>
              <p:cMediaNode vol="80000">
                <p:cTn id="23" repeatCount="indefinite" fill="hold" display="0">
                  <p:stCondLst>
                    <p:cond delay="indefinite"/>
                  </p:stCondLst>
                </p:cTn>
                <p:tgtEl>
                  <p:spTgt spid="164"/>
                </p:tgtEl>
              </p:cMediaNode>
            </p:video>
            <p:seq concurrent="1" nextAc="seek">
              <p:cTn id="24" restart="whenNotActive" fill="hold" evtFilter="cancelBubble" nodeType="interactiveSeq">
                <p:stCondLst>
                  <p:cond evt="onClick" delay="0">
                    <p:tgtEl>
                      <p:spTgt spid="16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164"/>
                                        </p:tgtEl>
                                      </p:cBhvr>
                                    </p:cmd>
                                  </p:childTnLst>
                                </p:cTn>
                              </p:par>
                            </p:childTnLst>
                          </p:cTn>
                        </p:par>
                      </p:childTnLst>
                    </p:cTn>
                  </p:par>
                </p:childTnLst>
              </p:cTn>
              <p:nextCondLst>
                <p:cond evt="onClick" delay="0">
                  <p:tgtEl>
                    <p:spTgt spid="16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20BA9-53FB-4B3E-92CE-6BD64EEBB78B}"/>
              </a:ext>
            </a:extLst>
          </p:cNvPr>
          <p:cNvSpPr>
            <a:spLocks noGrp="1"/>
          </p:cNvSpPr>
          <p:nvPr>
            <p:ph type="ctrTitle"/>
          </p:nvPr>
        </p:nvSpPr>
        <p:spPr>
          <a:xfrm>
            <a:off x="516626" y="185850"/>
            <a:ext cx="2657776" cy="1017300"/>
          </a:xfrm>
        </p:spPr>
        <p:txBody>
          <a:bodyPr/>
          <a:lstStyle/>
          <a:p>
            <a:r>
              <a:rPr lang="en-US" sz="4800" dirty="0"/>
              <a:t>Conclusions</a:t>
            </a:r>
          </a:p>
        </p:txBody>
      </p:sp>
      <p:sp>
        <p:nvSpPr>
          <p:cNvPr id="5" name="Google Shape;1857;p47">
            <a:extLst>
              <a:ext uri="{FF2B5EF4-FFF2-40B4-BE49-F238E27FC236}">
                <a16:creationId xmlns:a16="http://schemas.microsoft.com/office/drawing/2014/main" id="{A59F546B-8B80-432F-882D-49AA00397891}"/>
              </a:ext>
            </a:extLst>
          </p:cNvPr>
          <p:cNvSpPr txBox="1">
            <a:spLocks noGrp="1"/>
          </p:cNvSpPr>
          <p:nvPr>
            <p:ph type="body" idx="1"/>
          </p:nvPr>
        </p:nvSpPr>
        <p:spPr>
          <a:xfrm>
            <a:off x="4013688" y="1348170"/>
            <a:ext cx="4429272" cy="2578230"/>
          </a:xfrm>
          <a:prstGeom prst="rect">
            <a:avLst/>
          </a:prstGeom>
        </p:spPr>
        <p:txBody>
          <a:bodyPr spcFirstLastPara="1" wrap="square" lIns="91425" tIns="91425" rIns="91425" bIns="91425" anchor="ctr" anchorCtr="0">
            <a:noAutofit/>
          </a:bodyPr>
          <a:lstStyle/>
          <a:p>
            <a:pPr marL="241300" lvl="0" indent="-203200" algn="l" rtl="0">
              <a:spcBef>
                <a:spcPts val="0"/>
              </a:spcBef>
              <a:spcAft>
                <a:spcPts val="0"/>
              </a:spcAft>
              <a:buClr>
                <a:srgbClr val="11FFFF"/>
              </a:buClr>
              <a:buSzPts val="1200"/>
              <a:buFont typeface="Roboto Slab Regular"/>
              <a:buChar char="◂"/>
            </a:pPr>
            <a:r>
              <a:rPr lang="en-US" sz="1050" dirty="0"/>
              <a:t>It is an approach based on the use of Restraining Bolts to perform Imitation Learning, with </a:t>
            </a:r>
            <a:r>
              <a:rPr lang="en-US" sz="1050" b="1" i="1" dirty="0"/>
              <a:t>heterogeneous agents</a:t>
            </a:r>
            <a:r>
              <a:rPr lang="en-US" sz="1050" i="1" dirty="0"/>
              <a:t>.</a:t>
            </a:r>
          </a:p>
          <a:p>
            <a:pPr marL="38100" lvl="0" indent="0" algn="l" rtl="0">
              <a:spcBef>
                <a:spcPts val="0"/>
              </a:spcBef>
              <a:spcAft>
                <a:spcPts val="0"/>
              </a:spcAft>
              <a:buClr>
                <a:srgbClr val="11FFFF"/>
              </a:buClr>
              <a:buSzPts val="1200"/>
              <a:buNone/>
            </a:pPr>
            <a:endParaRPr lang="en-US" sz="1050" i="1" dirty="0"/>
          </a:p>
          <a:p>
            <a:pPr marL="241300" lvl="0" indent="-203200" algn="l" rtl="0">
              <a:spcBef>
                <a:spcPts val="0"/>
              </a:spcBef>
              <a:spcAft>
                <a:spcPts val="0"/>
              </a:spcAft>
              <a:buClr>
                <a:srgbClr val="11FFFF"/>
              </a:buClr>
              <a:buSzPts val="1200"/>
              <a:buFont typeface="Roboto Slab Regular"/>
              <a:buChar char="◂"/>
            </a:pPr>
            <a:r>
              <a:rPr lang="en-US" sz="1050" dirty="0"/>
              <a:t>It makes use of </a:t>
            </a:r>
            <a:r>
              <a:rPr lang="en-US" sz="1050" b="1" dirty="0"/>
              <a:t>Inverse Reinforcement Learning</a:t>
            </a:r>
            <a:r>
              <a:rPr lang="en-US" sz="1050" dirty="0"/>
              <a:t>, to represent as a </a:t>
            </a:r>
            <a:r>
              <a:rPr lang="en-US" sz="1050" b="1" dirty="0"/>
              <a:t>DFA the behavior </a:t>
            </a:r>
            <a:r>
              <a:rPr lang="en-US" sz="1050" dirty="0"/>
              <a:t>from the expert.</a:t>
            </a:r>
          </a:p>
          <a:p>
            <a:pPr marL="241300" lvl="0" indent="-203200" algn="l" rtl="0">
              <a:spcBef>
                <a:spcPts val="0"/>
              </a:spcBef>
              <a:spcAft>
                <a:spcPts val="0"/>
              </a:spcAft>
              <a:buClr>
                <a:srgbClr val="11FFFF"/>
              </a:buClr>
              <a:buSzPts val="1200"/>
              <a:buFont typeface="Roboto Slab Regular"/>
              <a:buChar char="◂"/>
            </a:pPr>
            <a:endParaRPr sz="1050" dirty="0"/>
          </a:p>
          <a:p>
            <a:pPr marL="241300" lvl="0" indent="-203200" algn="l" rtl="0">
              <a:spcBef>
                <a:spcPts val="0"/>
              </a:spcBef>
              <a:spcAft>
                <a:spcPts val="0"/>
              </a:spcAft>
              <a:buClr>
                <a:srgbClr val="11FFFF"/>
              </a:buClr>
              <a:buSzPts val="1200"/>
              <a:buFont typeface="Roboto Slab Regular"/>
              <a:buChar char="◂"/>
            </a:pPr>
            <a:r>
              <a:rPr lang="en-US" sz="1050" dirty="0"/>
              <a:t>DFA constitutes a </a:t>
            </a:r>
            <a:r>
              <a:rPr lang="en-US" sz="1050" b="1" dirty="0"/>
              <a:t>logical representation of the reward function</a:t>
            </a:r>
            <a:r>
              <a:rPr lang="en-US" sz="1050" dirty="0"/>
              <a:t>, avoiding problems with numerical representation.</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r>
              <a:rPr lang="en-US" sz="1050" dirty="0"/>
              <a:t>In all evaluated cases, the </a:t>
            </a:r>
            <a:r>
              <a:rPr lang="en-US" sz="1050" b="1" dirty="0"/>
              <a:t>task is successfully transferred </a:t>
            </a:r>
            <a:r>
              <a:rPr lang="en-US" sz="1050" dirty="0"/>
              <a:t>from expert to learner, despite the </a:t>
            </a:r>
            <a:r>
              <a:rPr lang="en-US" sz="1050" b="1" dirty="0"/>
              <a:t>differences in the state-action </a:t>
            </a:r>
            <a:r>
              <a:rPr lang="en-US" sz="1050" dirty="0"/>
              <a:t>representation space.</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endParaRPr sz="1050" dirty="0"/>
          </a:p>
        </p:txBody>
      </p:sp>
      <p:sp>
        <p:nvSpPr>
          <p:cNvPr id="6" name="Google Shape;1858;p47">
            <a:extLst>
              <a:ext uri="{FF2B5EF4-FFF2-40B4-BE49-F238E27FC236}">
                <a16:creationId xmlns:a16="http://schemas.microsoft.com/office/drawing/2014/main" id="{35BE0F39-BF13-4C01-A789-D883DA9C38E5}"/>
              </a:ext>
            </a:extLst>
          </p:cNvPr>
          <p:cNvSpPr/>
          <p:nvPr/>
        </p:nvSpPr>
        <p:spPr>
          <a:xfrm rot="5400000">
            <a:off x="-23624" y="88869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0;p47">
            <a:extLst>
              <a:ext uri="{FF2B5EF4-FFF2-40B4-BE49-F238E27FC236}">
                <a16:creationId xmlns:a16="http://schemas.microsoft.com/office/drawing/2014/main" id="{A8869CD0-D948-4809-AE35-7C111AD29B09}"/>
              </a:ext>
            </a:extLst>
          </p:cNvPr>
          <p:cNvSpPr/>
          <p:nvPr/>
        </p:nvSpPr>
        <p:spPr>
          <a:xfrm>
            <a:off x="5010908" y="36108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1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391347" y="1833750"/>
            <a:ext cx="3710763" cy="1476000"/>
          </a:xfrm>
          <a:prstGeom prst="rect">
            <a:avLst/>
          </a:prstGeom>
        </p:spPr>
        <p:txBody>
          <a:bodyPr spcFirstLastPara="1" wrap="square" lIns="91425" tIns="91425" rIns="91425" bIns="91425" anchor="ctr" anchorCtr="0">
            <a:noAutofit/>
          </a:bodyPr>
          <a:lstStyle/>
          <a:p>
            <a:pPr marL="0" lvl="0" indent="0" algn="r">
              <a:lnSpc>
                <a:spcPct val="100000"/>
              </a:lnSpc>
              <a:spcBef>
                <a:spcPts val="300"/>
              </a:spcBef>
              <a:buClr>
                <a:schemeClr val="dk1"/>
              </a:buClr>
              <a:buSzPts val="1100"/>
              <a:buNone/>
            </a:pPr>
            <a:r>
              <a:rPr lang="en-US" sz="1200" b="1" u="sng" dirty="0"/>
              <a:t>Imitation Learning over Heterogeneous Agents with Restraining Bolts</a:t>
            </a:r>
            <a:br>
              <a:rPr lang="en-US" sz="1200" u="sng" dirty="0">
                <a:hlinkClick r:id="rId3"/>
              </a:rPr>
            </a:br>
            <a:r>
              <a:rPr lang="en-US" sz="1200" dirty="0"/>
              <a:t>Giuseppe De Giacomo, Marco </a:t>
            </a:r>
            <a:r>
              <a:rPr lang="en-US" sz="1200" dirty="0" err="1"/>
              <a:t>Favorito</a:t>
            </a:r>
            <a:r>
              <a:rPr lang="en-US" sz="1200" dirty="0"/>
              <a:t>, Luca </a:t>
            </a:r>
            <a:r>
              <a:rPr lang="en-US" sz="1200" dirty="0" err="1"/>
              <a:t>Iocchi</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2020</a:t>
            </a:r>
            <a:r>
              <a:rPr lang="en-US" sz="1200" dirty="0"/>
              <a:t>.</a:t>
            </a:r>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Foundations for Restraining </a:t>
            </a:r>
            <a:r>
              <a:rPr lang="en-US" sz="1200" b="1" u="sng" dirty="0" err="1"/>
              <a:t>Bolst</a:t>
            </a:r>
            <a:r>
              <a:rPr lang="en-US" sz="1200" b="1" u="sng" dirty="0"/>
              <a:t>: Reinforcement Learning with </a:t>
            </a:r>
            <a:r>
              <a:rPr lang="en-US" sz="1200" b="1" u="sng" dirty="0" err="1"/>
              <a:t>LTLf</a:t>
            </a:r>
            <a:r>
              <a:rPr lang="en-US" sz="1200" b="1" u="sng" dirty="0"/>
              <a:t>/</a:t>
            </a:r>
            <a:r>
              <a:rPr lang="en-US" sz="1200" b="1" u="sng" dirty="0" err="1"/>
              <a:t>LDLf</a:t>
            </a:r>
            <a:r>
              <a:rPr lang="en-US" sz="1200" b="1" u="sng" dirty="0"/>
              <a:t> restraining specifications</a:t>
            </a:r>
          </a:p>
          <a:p>
            <a:pPr marL="0" lvl="0" indent="0" algn="r">
              <a:lnSpc>
                <a:spcPct val="100000"/>
              </a:lnSpc>
              <a:spcBef>
                <a:spcPts val="300"/>
              </a:spcBef>
              <a:buClr>
                <a:schemeClr val="dk1"/>
              </a:buClr>
              <a:buSzPts val="1100"/>
              <a:buNone/>
            </a:pPr>
            <a:r>
              <a:rPr lang="en-US" sz="1200" dirty="0"/>
              <a:t>Giuseppe De Giacomo, Luca </a:t>
            </a:r>
            <a:r>
              <a:rPr lang="en-US" sz="1200" dirty="0" err="1"/>
              <a:t>Iocchi</a:t>
            </a:r>
            <a:r>
              <a:rPr lang="en-US" sz="1200" dirty="0"/>
              <a:t>, Marco </a:t>
            </a:r>
            <a:r>
              <a:rPr lang="en-US" sz="1200" dirty="0" err="1"/>
              <a:t>Favorito</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2019</a:t>
            </a:r>
            <a:endParaRPr lang="en-US" sz="1200" dirty="0"/>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DFA, NFA, AFW on finite words</a:t>
            </a:r>
            <a:br>
              <a:rPr lang="en-US" sz="1200" u="sng" dirty="0">
                <a:hlinkClick r:id="rId3"/>
              </a:rPr>
            </a:br>
            <a:r>
              <a:rPr lang="en-US" sz="1200" dirty="0"/>
              <a:t>Giuseppe De Giacomo</a:t>
            </a:r>
          </a:p>
          <a:p>
            <a:pPr marL="0" lvl="0" indent="0" algn="r">
              <a:lnSpc>
                <a:spcPct val="100000"/>
              </a:lnSpc>
              <a:spcBef>
                <a:spcPts val="300"/>
              </a:spcBef>
              <a:buClr>
                <a:schemeClr val="dk1"/>
              </a:buClr>
              <a:buSzPts val="1100"/>
              <a:buNone/>
            </a:pPr>
            <a:r>
              <a:rPr lang="en-US" sz="1200" dirty="0"/>
              <a:t>Topic revisit</a:t>
            </a:r>
            <a:endParaRPr sz="1200"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5891865" y="24852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REFERENCES</a:t>
            </a:r>
            <a:endParaRPr sz="4000" dirty="0"/>
          </a:p>
        </p:txBody>
      </p:sp>
      <p:sp>
        <p:nvSpPr>
          <p:cNvPr id="1860" name="Google Shape;1860;p47"/>
          <p:cNvSpPr/>
          <p:nvPr/>
        </p:nvSpPr>
        <p:spPr>
          <a:xfrm>
            <a:off x="4273062" y="329585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57;p47">
            <a:extLst>
              <a:ext uri="{FF2B5EF4-FFF2-40B4-BE49-F238E27FC236}">
                <a16:creationId xmlns:a16="http://schemas.microsoft.com/office/drawing/2014/main" id="{04490D1A-4E9A-4E63-8256-5F1C48C9A510}"/>
              </a:ext>
            </a:extLst>
          </p:cNvPr>
          <p:cNvSpPr txBox="1">
            <a:spLocks/>
          </p:cNvSpPr>
          <p:nvPr/>
        </p:nvSpPr>
        <p:spPr>
          <a:xfrm>
            <a:off x="6551148" y="4457700"/>
            <a:ext cx="2949600" cy="289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292100" algn="l" rtl="0">
              <a:lnSpc>
                <a:spcPct val="115000"/>
              </a:lnSpc>
              <a:spcBef>
                <a:spcPts val="1600"/>
              </a:spcBef>
              <a:spcAft>
                <a:spcPts val="160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9pPr>
          </a:lstStyle>
          <a:p>
            <a:pPr marL="241300" indent="-203200">
              <a:spcBef>
                <a:spcPts val="300"/>
              </a:spcBef>
              <a:buClr>
                <a:srgbClr val="11FFFF"/>
              </a:buClr>
              <a:buSzPts val="1200"/>
              <a:buFont typeface="Roboto Slab Regular"/>
              <a:buChar char="◂"/>
            </a:pPr>
            <a:r>
              <a:rPr lang="en-US" sz="800" dirty="0"/>
              <a:t>Presentation template by </a:t>
            </a:r>
            <a:r>
              <a:rPr lang="en-US" sz="800" dirty="0" err="1">
                <a:highlight>
                  <a:srgbClr val="00387E"/>
                </a:highlight>
                <a:uFill>
                  <a:noFill/>
                </a:uFill>
                <a:hlinkClick r:id="rId4"/>
              </a:rPr>
              <a:t>Slidesgo</a:t>
            </a:r>
            <a:endParaRPr lang="en-US" sz="800" dirty="0">
              <a:highlight>
                <a:srgbClr val="00387E"/>
              </a:highlight>
              <a:uFill>
                <a:noFill/>
              </a:uFill>
            </a:endParaRPr>
          </a:p>
          <a:p>
            <a:pPr marL="241300" indent="-203200">
              <a:buClr>
                <a:srgbClr val="11FFFF"/>
              </a:buClr>
              <a:buSzPts val="1200"/>
              <a:buFont typeface="Roboto Slab Regular"/>
              <a:buChar char="◂"/>
            </a:pPr>
            <a:r>
              <a:rPr lang="en-US" sz="700" dirty="0"/>
              <a:t>Icons by </a:t>
            </a:r>
            <a:r>
              <a:rPr lang="en-US" sz="700" dirty="0" err="1">
                <a:highlight>
                  <a:srgbClr val="00387E"/>
                </a:highlight>
                <a:uFill>
                  <a:noFill/>
                </a:uFill>
                <a:hlinkClick r:id="rId5"/>
              </a:rPr>
              <a:t>Flaticon</a:t>
            </a:r>
            <a:endParaRPr lang="en-US" sz="700" dirty="0">
              <a:highlight>
                <a:srgbClr val="00387E"/>
              </a:highlight>
            </a:endParaRPr>
          </a:p>
        </p:txBody>
      </p:sp>
    </p:spTree>
    <p:extLst>
      <p:ext uri="{BB962C8B-B14F-4D97-AF65-F5344CB8AC3E}">
        <p14:creationId xmlns:p14="http://schemas.microsoft.com/office/powerpoint/2010/main" val="36764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3" name="Google Shape;523;p25"/>
          <p:cNvSpPr txBox="1">
            <a:spLocks noGrp="1"/>
          </p:cNvSpPr>
          <p:nvPr>
            <p:ph type="subTitle" idx="1"/>
          </p:nvPr>
        </p:nvSpPr>
        <p:spPr>
          <a:xfrm flipH="1">
            <a:off x="1685526" y="1996430"/>
            <a:ext cx="5723519" cy="996529"/>
          </a:xfrm>
          <a:prstGeom prst="rect">
            <a:avLst/>
          </a:prstGeom>
        </p:spPr>
        <p:txBody>
          <a:bodyPr spcFirstLastPara="1" wrap="square" lIns="91425" tIns="91425" rIns="91425" bIns="91425" anchor="ctr" anchorCtr="0">
            <a:noAutofit/>
          </a:bodyPr>
          <a:lstStyle/>
          <a:p>
            <a:r>
              <a:rPr lang="en-US" sz="1200" dirty="0">
                <a:latin typeface="Source Code Pro" panose="020B0604020202020204" charset="0"/>
                <a:ea typeface="Source Code Pro" panose="020B0604020202020204" charset="0"/>
              </a:rPr>
              <a:t>A common problem in Reinforcement Learning (RL) is that the reward function is </a:t>
            </a:r>
            <a:r>
              <a:rPr lang="en-US" sz="1200" b="1" dirty="0">
                <a:latin typeface="Source Code Pro" panose="020B0604020202020204" charset="0"/>
                <a:ea typeface="Source Code Pro" panose="020B0604020202020204" charset="0"/>
              </a:rPr>
              <a:t>hard to express</a:t>
            </a:r>
            <a:r>
              <a:rPr lang="en-US" sz="1200" dirty="0">
                <a:latin typeface="Source Code Pro" panose="020B0604020202020204" charset="0"/>
                <a:ea typeface="Source Code Pro" panose="020B0604020202020204" charset="0"/>
              </a:rPr>
              <a:t>. </a:t>
            </a:r>
          </a:p>
          <a:p>
            <a:endParaRPr lang="en-US" sz="1200" dirty="0">
              <a:latin typeface="Source Code Pro" panose="020B0604020202020204" charset="0"/>
              <a:ea typeface="Source Code Pro" panose="020B0604020202020204" charset="0"/>
            </a:endParaRPr>
          </a:p>
          <a:p>
            <a:r>
              <a:rPr lang="en-US" sz="1200" dirty="0">
                <a:latin typeface="Source Code Pro" panose="020B0604020202020204" charset="0"/>
                <a:ea typeface="Source Code Pro" panose="020B0604020202020204" charset="0"/>
              </a:rPr>
              <a:t>How to overcome?</a:t>
            </a:r>
          </a:p>
        </p:txBody>
      </p:sp>
      <p:sp>
        <p:nvSpPr>
          <p:cNvPr id="524" name="Google Shape;524;p25"/>
          <p:cNvSpPr txBox="1">
            <a:spLocks noGrp="1"/>
          </p:cNvSpPr>
          <p:nvPr>
            <p:ph type="title"/>
          </p:nvPr>
        </p:nvSpPr>
        <p:spPr>
          <a:xfrm>
            <a:off x="3123787" y="1639454"/>
            <a:ext cx="2847000" cy="448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PROBLEM DESCRIPTION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5" y="-278714"/>
            <a:ext cx="9574502" cy="1943800"/>
          </a:xfrm>
          <a:prstGeom prst="rect">
            <a:avLst/>
          </a:prstGeom>
          <a:noFill/>
          <a:ln>
            <a:noFill/>
          </a:ln>
        </p:spPr>
      </p:pic>
      <p:pic>
        <p:nvPicPr>
          <p:cNvPr id="527" name="Google Shape;527;p25"/>
          <p:cNvPicPr preferRelativeResize="0"/>
          <p:nvPr/>
        </p:nvPicPr>
        <p:blipFill rotWithShape="1">
          <a:blip r:embed="rId4">
            <a:alphaModFix/>
          </a:blip>
          <a:srcRect t="63908"/>
          <a:stretch/>
        </p:blipFill>
        <p:spPr>
          <a:xfrm rot="10800000" flipH="1">
            <a:off x="-239965" y="-385609"/>
            <a:ext cx="9574502" cy="1943800"/>
          </a:xfrm>
          <a:prstGeom prst="rect">
            <a:avLst/>
          </a:prstGeom>
          <a:noFill/>
          <a:ln>
            <a:noFill/>
          </a:ln>
        </p:spPr>
      </p:pic>
      <p:sp>
        <p:nvSpPr>
          <p:cNvPr id="8" name="Прямоугольник 7">
            <a:extLst>
              <a:ext uri="{FF2B5EF4-FFF2-40B4-BE49-F238E27FC236}">
                <a16:creationId xmlns:a16="http://schemas.microsoft.com/office/drawing/2014/main" id="{E3586884-7D64-488E-8E83-1C1EFFEA7ECD}"/>
              </a:ext>
            </a:extLst>
          </p:cNvPr>
          <p:cNvSpPr/>
          <p:nvPr/>
        </p:nvSpPr>
        <p:spPr>
          <a:xfrm>
            <a:off x="656158" y="3634427"/>
            <a:ext cx="2509020"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a set of execution traces</a:t>
            </a:r>
          </a:p>
          <a:p>
            <a:pPr algn="ctr"/>
            <a:r>
              <a:rPr lang="en-US" sz="1200" dirty="0">
                <a:solidFill>
                  <a:schemeClr val="bg1"/>
                </a:solidFill>
                <a:latin typeface="Source Code Pro" panose="020B0604020202020204" charset="0"/>
                <a:ea typeface="Source Code Pro" panose="020B0604020202020204" charset="0"/>
              </a:rPr>
              <a:t>(expert agent)</a:t>
            </a:r>
            <a:endParaRPr lang="ru-RU" sz="1200" dirty="0">
              <a:solidFill>
                <a:schemeClr val="bg1"/>
              </a:solidFill>
              <a:latin typeface="Source Code Pro" panose="020B0604020202020204" charset="0"/>
              <a:ea typeface="Source Code Pro" panose="020B0604020202020204" charset="0"/>
            </a:endParaRPr>
          </a:p>
        </p:txBody>
      </p:sp>
      <p:sp>
        <p:nvSpPr>
          <p:cNvPr id="9" name="Прямоугольник 8">
            <a:extLst>
              <a:ext uri="{FF2B5EF4-FFF2-40B4-BE49-F238E27FC236}">
                <a16:creationId xmlns:a16="http://schemas.microsoft.com/office/drawing/2014/main" id="{BD34FD7D-904D-4413-A78E-721883756090}"/>
              </a:ext>
            </a:extLst>
          </p:cNvPr>
          <p:cNvSpPr/>
          <p:nvPr/>
        </p:nvSpPr>
        <p:spPr>
          <a:xfrm>
            <a:off x="3783200" y="3721115"/>
            <a:ext cx="1765227"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a reward function</a:t>
            </a:r>
            <a:endParaRPr lang="ru-RU" sz="1200" dirty="0">
              <a:solidFill>
                <a:schemeClr val="bg1"/>
              </a:solidFill>
              <a:latin typeface="Source Code Pro" panose="020B0604020202020204" charset="0"/>
              <a:ea typeface="Source Code Pro" panose="020B0604020202020204" charset="0"/>
            </a:endParaRPr>
          </a:p>
        </p:txBody>
      </p:sp>
      <p:cxnSp>
        <p:nvCxnSpPr>
          <p:cNvPr id="10" name="Прямая со стрелкой 9">
            <a:extLst>
              <a:ext uri="{FF2B5EF4-FFF2-40B4-BE49-F238E27FC236}">
                <a16:creationId xmlns:a16="http://schemas.microsoft.com/office/drawing/2014/main" id="{8749EC57-93FB-4387-B732-32F32064A0BF}"/>
              </a:ext>
            </a:extLst>
          </p:cNvPr>
          <p:cNvCxnSpPr/>
          <p:nvPr/>
        </p:nvCxnSpPr>
        <p:spPr>
          <a:xfrm>
            <a:off x="320699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55E7CC1D-640A-4CAB-B098-96994AE191CF}"/>
              </a:ext>
            </a:extLst>
          </p:cNvPr>
          <p:cNvSpPr/>
          <p:nvPr/>
        </p:nvSpPr>
        <p:spPr>
          <a:xfrm>
            <a:off x="6123874" y="3633080"/>
            <a:ext cx="2694969"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learn the expert’s behavior</a:t>
            </a:r>
          </a:p>
          <a:p>
            <a:pPr algn="ctr"/>
            <a:r>
              <a:rPr lang="en-US" sz="1200" dirty="0">
                <a:solidFill>
                  <a:schemeClr val="bg1"/>
                </a:solidFill>
                <a:latin typeface="Source Code Pro" panose="020B0604020202020204" charset="0"/>
                <a:ea typeface="Source Code Pro" panose="020B0604020202020204" charset="0"/>
              </a:rPr>
              <a:t>(learning agent) </a:t>
            </a:r>
            <a:endParaRPr lang="ru-RU" sz="1200" dirty="0">
              <a:solidFill>
                <a:schemeClr val="bg1"/>
              </a:solidFill>
              <a:latin typeface="Source Code Pro" panose="020B0604020202020204" charset="0"/>
              <a:ea typeface="Source Code Pro" panose="020B0604020202020204" charset="0"/>
            </a:endParaRPr>
          </a:p>
        </p:txBody>
      </p:sp>
      <p:cxnSp>
        <p:nvCxnSpPr>
          <p:cNvPr id="12" name="Прямая со стрелкой 11">
            <a:extLst>
              <a:ext uri="{FF2B5EF4-FFF2-40B4-BE49-F238E27FC236}">
                <a16:creationId xmlns:a16="http://schemas.microsoft.com/office/drawing/2014/main" id="{C548015F-0708-4BBC-97A2-593EE7766959}"/>
              </a:ext>
            </a:extLst>
          </p:cNvPr>
          <p:cNvCxnSpPr/>
          <p:nvPr/>
        </p:nvCxnSpPr>
        <p:spPr>
          <a:xfrm>
            <a:off x="555178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37CDFDB-510E-4367-ABF5-603B65207A66}"/>
              </a:ext>
            </a:extLst>
          </p:cNvPr>
          <p:cNvSpPr/>
          <p:nvPr/>
        </p:nvSpPr>
        <p:spPr>
          <a:xfrm>
            <a:off x="1259041" y="3064621"/>
            <a:ext cx="3624710"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Inverse Reinforcement Learning (IRL) </a:t>
            </a:r>
            <a:endParaRPr lang="ru-RU" sz="1200" b="1" dirty="0">
              <a:solidFill>
                <a:schemeClr val="bg1"/>
              </a:solidFill>
              <a:latin typeface="Source Code Pro" panose="020B0604020202020204" charset="0"/>
              <a:ea typeface="Source Code Pro" panose="020B0604020202020204" charset="0"/>
            </a:endParaRPr>
          </a:p>
        </p:txBody>
      </p:sp>
      <p:sp>
        <p:nvSpPr>
          <p:cNvPr id="14" name="Левая фигурная скобка 13">
            <a:extLst>
              <a:ext uri="{FF2B5EF4-FFF2-40B4-BE49-F238E27FC236}">
                <a16:creationId xmlns:a16="http://schemas.microsoft.com/office/drawing/2014/main" id="{213A7163-3F9D-4ED2-B45C-17EB25B42A00}"/>
              </a:ext>
            </a:extLst>
          </p:cNvPr>
          <p:cNvSpPr/>
          <p:nvPr/>
        </p:nvSpPr>
        <p:spPr>
          <a:xfrm rot="5400000">
            <a:off x="2885464" y="1290422"/>
            <a:ext cx="261610" cy="444757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solidFill>
                <a:schemeClr val="bg1"/>
              </a:solidFill>
            </a:endParaRPr>
          </a:p>
        </p:txBody>
      </p:sp>
      <p:sp>
        <p:nvSpPr>
          <p:cNvPr id="15" name="Левая фигурная скобка 14">
            <a:extLst>
              <a:ext uri="{FF2B5EF4-FFF2-40B4-BE49-F238E27FC236}">
                <a16:creationId xmlns:a16="http://schemas.microsoft.com/office/drawing/2014/main" id="{6F08004E-91CA-4D1D-8BE8-457D31EF1B5B}"/>
              </a:ext>
            </a:extLst>
          </p:cNvPr>
          <p:cNvSpPr/>
          <p:nvPr/>
        </p:nvSpPr>
        <p:spPr>
          <a:xfrm rot="16200000">
            <a:off x="4573181" y="539510"/>
            <a:ext cx="338792" cy="732106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chemeClr val="bg1"/>
              </a:solidFill>
            </a:endParaRPr>
          </a:p>
        </p:txBody>
      </p:sp>
      <p:sp>
        <p:nvSpPr>
          <p:cNvPr id="16" name="Прямоугольник 15">
            <a:extLst>
              <a:ext uri="{FF2B5EF4-FFF2-40B4-BE49-F238E27FC236}">
                <a16:creationId xmlns:a16="http://schemas.microsoft.com/office/drawing/2014/main" id="{7390A478-4D21-42D8-A0FA-B6B4C98605A5}"/>
              </a:ext>
            </a:extLst>
          </p:cNvPr>
          <p:cNvSpPr/>
          <p:nvPr/>
        </p:nvSpPr>
        <p:spPr>
          <a:xfrm>
            <a:off x="3595214" y="4392493"/>
            <a:ext cx="2416046"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Imitation Learning (IL) </a:t>
            </a:r>
            <a:endParaRPr lang="ru-RU" sz="1200" b="1" dirty="0">
              <a:solidFill>
                <a:schemeClr val="bg1"/>
              </a:solidFill>
              <a:latin typeface="Source Code Pro" panose="020B0604020202020204" charset="0"/>
              <a:ea typeface="Source Code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3"/>
          <p:cNvSpPr txBox="1"/>
          <p:nvPr/>
        </p:nvSpPr>
        <p:spPr>
          <a:xfrm>
            <a:off x="1196426" y="3755519"/>
            <a:ext cx="2599569" cy="1723353"/>
          </a:xfrm>
          <a:prstGeom prst="rect">
            <a:avLst/>
          </a:prstGeom>
          <a:noFill/>
          <a:ln>
            <a:noFill/>
          </a:ln>
        </p:spPr>
        <p:txBody>
          <a:bodyPr spcFirstLastPara="1" wrap="square" lIns="0" tIns="67600" rIns="0" bIns="0" anchor="t" anchorCtr="0">
            <a:noAutofit/>
          </a:bodyPr>
          <a:lstStyle/>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Problems related to the adopted optimization procedures;</a:t>
            </a:r>
          </a:p>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Must share the representation state (i.e. states and actions)</a:t>
            </a: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PROBLEM DESCRIPTION</a:t>
            </a:r>
            <a:endParaRPr dirty="0">
              <a:solidFill>
                <a:srgbClr val="F3F3F3"/>
              </a:solidFill>
            </a:endParaRPr>
          </a:p>
        </p:txBody>
      </p:sp>
      <p:sp>
        <p:nvSpPr>
          <p:cNvPr id="731" name="Google Shape;731;p33"/>
          <p:cNvSpPr/>
          <p:nvPr/>
        </p:nvSpPr>
        <p:spPr>
          <a:xfrm>
            <a:off x="1042719" y="4084330"/>
            <a:ext cx="153707" cy="159634"/>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3"/>
          <p:cNvSpPr/>
          <p:nvPr/>
        </p:nvSpPr>
        <p:spPr>
          <a:xfrm>
            <a:off x="4520671" y="1415903"/>
            <a:ext cx="131872" cy="80729"/>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705738" y="1454200"/>
            <a:ext cx="84832" cy="8740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188606" y="1415659"/>
            <a:ext cx="332082" cy="144719"/>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854804" y="1534912"/>
            <a:ext cx="70959" cy="67605"/>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992310" y="2237616"/>
            <a:ext cx="60424" cy="73011"/>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748659" y="2407247"/>
            <a:ext cx="120035" cy="93576"/>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147216" y="1587342"/>
            <a:ext cx="113375" cy="99226"/>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376734" y="1511009"/>
            <a:ext cx="143954" cy="27517"/>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432258" y="1535938"/>
            <a:ext cx="88430" cy="57331"/>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343844" y="1567037"/>
            <a:ext cx="60408" cy="38052"/>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520671" y="1610219"/>
            <a:ext cx="34714" cy="5091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694422" y="1664456"/>
            <a:ext cx="54253" cy="59122"/>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4755074" y="2232210"/>
            <a:ext cx="58112" cy="5785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4653813" y="2307012"/>
            <a:ext cx="50394" cy="58356"/>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352326" y="1634642"/>
            <a:ext cx="49108" cy="58356"/>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4417603" y="1616650"/>
            <a:ext cx="42432" cy="55019"/>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485974" y="1610219"/>
            <a:ext cx="34714" cy="5091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4522219" y="2420875"/>
            <a:ext cx="4380" cy="58096"/>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140540" y="2311376"/>
            <a:ext cx="111568" cy="101554"/>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4332527" y="2385656"/>
            <a:ext cx="56565" cy="6068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4247451" y="2341970"/>
            <a:ext cx="61711" cy="64007"/>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189112" y="2275912"/>
            <a:ext cx="73011" cy="71464"/>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535846" y="2343517"/>
            <a:ext cx="36766" cy="519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8503" y="2343517"/>
            <a:ext cx="36766" cy="519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4400898" y="2330149"/>
            <a:ext cx="44223" cy="56305"/>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186294" y="2183379"/>
            <a:ext cx="58861" cy="55019"/>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3870919" y="1353704"/>
            <a:ext cx="1299262" cy="1299018"/>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3"/>
          <p:cNvSpPr/>
          <p:nvPr/>
        </p:nvSpPr>
        <p:spPr>
          <a:xfrm>
            <a:off x="4513997" y="1380440"/>
            <a:ext cx="628944" cy="631012"/>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3916412" y="1398953"/>
            <a:ext cx="1208293" cy="1208276"/>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035753" y="1949497"/>
            <a:ext cx="38573" cy="12518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009017" y="1802727"/>
            <a:ext cx="82780" cy="79442"/>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4939881" y="1676277"/>
            <a:ext cx="61450" cy="69412"/>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676170" y="1558554"/>
            <a:ext cx="320016" cy="452637"/>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338959" y="1511270"/>
            <a:ext cx="673412" cy="983641"/>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3"/>
          <p:cNvSpPr/>
          <p:nvPr/>
        </p:nvSpPr>
        <p:spPr>
          <a:xfrm>
            <a:off x="4046982" y="1529262"/>
            <a:ext cx="473446" cy="94355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743775" y="1704804"/>
            <a:ext cx="57591" cy="58356"/>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820628" y="1811731"/>
            <a:ext cx="58617" cy="5142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4859951" y="1942544"/>
            <a:ext cx="52446" cy="37808"/>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861742" y="2010671"/>
            <a:ext cx="50915" cy="35984"/>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849921" y="2071323"/>
            <a:ext cx="55784" cy="43197"/>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4195804" y="1754416"/>
            <a:ext cx="58861" cy="55784"/>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239750" y="1704804"/>
            <a:ext cx="57591" cy="58356"/>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189633" y="1672157"/>
            <a:ext cx="661851" cy="662112"/>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234865" y="1717406"/>
            <a:ext cx="571385" cy="571369"/>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1494749" y="1946143"/>
            <a:ext cx="2249998" cy="16"/>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3712588" y="1942805"/>
            <a:ext cx="32158" cy="6448"/>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457460" y="1903534"/>
            <a:ext cx="3158769" cy="45719"/>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94749" y="1942805"/>
            <a:ext cx="32142" cy="6448"/>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307527" y="2002692"/>
            <a:ext cx="671327" cy="165454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3"/>
          <p:cNvSpPr/>
          <p:nvPr/>
        </p:nvSpPr>
        <p:spPr>
          <a:xfrm>
            <a:off x="535991" y="2002396"/>
            <a:ext cx="506728" cy="216175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3"/>
          <p:cNvSpPr/>
          <p:nvPr/>
        </p:nvSpPr>
        <p:spPr>
          <a:xfrm>
            <a:off x="45567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3"/>
          <p:cNvSpPr/>
          <p:nvPr/>
        </p:nvSpPr>
        <p:spPr>
          <a:xfrm>
            <a:off x="322991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3978854" y="3577289"/>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23;p33">
            <a:extLst>
              <a:ext uri="{FF2B5EF4-FFF2-40B4-BE49-F238E27FC236}">
                <a16:creationId xmlns:a16="http://schemas.microsoft.com/office/drawing/2014/main" id="{EE774FD0-9C7B-48BD-8593-3CE0EAA825A7}"/>
              </a:ext>
            </a:extLst>
          </p:cNvPr>
          <p:cNvSpPr txBox="1"/>
          <p:nvPr/>
        </p:nvSpPr>
        <p:spPr>
          <a:xfrm>
            <a:off x="510968" y="620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Typical IRL solutions</a:t>
            </a:r>
            <a:endParaRPr sz="1800" dirty="0">
              <a:solidFill>
                <a:srgbClr val="F3F3F3"/>
              </a:solidFill>
              <a:latin typeface="Teko"/>
              <a:ea typeface="Teko"/>
              <a:cs typeface="Teko"/>
              <a:sym typeface="Teko"/>
            </a:endParaRPr>
          </a:p>
        </p:txBody>
      </p:sp>
      <p:sp>
        <p:nvSpPr>
          <p:cNvPr id="68" name="Google Shape;723;p33">
            <a:extLst>
              <a:ext uri="{FF2B5EF4-FFF2-40B4-BE49-F238E27FC236}">
                <a16:creationId xmlns:a16="http://schemas.microsoft.com/office/drawing/2014/main" id="{A3EC33BD-BD6B-48F6-8A1A-40662911A2C1}"/>
              </a:ext>
            </a:extLst>
          </p:cNvPr>
          <p:cNvSpPr txBox="1"/>
          <p:nvPr/>
        </p:nvSpPr>
        <p:spPr>
          <a:xfrm>
            <a:off x="2624558" y="761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IL method</a:t>
            </a:r>
            <a:endParaRPr sz="1800" dirty="0">
              <a:solidFill>
                <a:srgbClr val="F3F3F3"/>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42090CDB-97AA-41B7-B11A-13686835917F}"/>
              </a:ext>
            </a:extLst>
          </p:cNvPr>
          <p:cNvSpPr/>
          <p:nvPr/>
        </p:nvSpPr>
        <p:spPr>
          <a:xfrm>
            <a:off x="-47628" y="1158070"/>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rely on a numerical representation of the reward function</a:t>
            </a:r>
            <a:endParaRPr lang="ru-RU" sz="1100" dirty="0">
              <a:solidFill>
                <a:schemeClr val="bg1"/>
              </a:solidFill>
              <a:latin typeface="Source Code Pro" panose="020B0604020202020204" charset="0"/>
              <a:ea typeface="Source Code Pro" panose="020B0604020202020204" charset="0"/>
            </a:endParaRPr>
          </a:p>
        </p:txBody>
      </p:sp>
      <p:sp>
        <p:nvSpPr>
          <p:cNvPr id="71" name="Прямоугольник 70">
            <a:extLst>
              <a:ext uri="{FF2B5EF4-FFF2-40B4-BE49-F238E27FC236}">
                <a16:creationId xmlns:a16="http://schemas.microsoft.com/office/drawing/2014/main" id="{238B791B-BCAC-4D1F-8265-11B6A45D5BFA}"/>
              </a:ext>
            </a:extLst>
          </p:cNvPr>
          <p:cNvSpPr/>
          <p:nvPr/>
        </p:nvSpPr>
        <p:spPr>
          <a:xfrm>
            <a:off x="2065962" y="1167318"/>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a logical (≠numerical) specification of the reward function</a:t>
            </a:r>
          </a:p>
        </p:txBody>
      </p:sp>
      <p:sp>
        <p:nvSpPr>
          <p:cNvPr id="4" name="Прямоугольник 3">
            <a:extLst>
              <a:ext uri="{FF2B5EF4-FFF2-40B4-BE49-F238E27FC236}">
                <a16:creationId xmlns:a16="http://schemas.microsoft.com/office/drawing/2014/main" id="{6C4C956A-1DB7-4475-BD6D-F32585E4037B}"/>
              </a:ext>
            </a:extLst>
          </p:cNvPr>
          <p:cNvSpPr/>
          <p:nvPr/>
        </p:nvSpPr>
        <p:spPr>
          <a:xfrm>
            <a:off x="4170755" y="3445693"/>
            <a:ext cx="4323778" cy="1277273"/>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No need of optimization procedures;</a:t>
            </a:r>
          </a:p>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Can be applied to heterogeneous agents, with the expert, the learner and the RB using different representations of the environment’s actions and states, without specifying mappings among their representations.</a:t>
            </a:r>
            <a:endParaRPr lang="ru-RU" sz="1100" dirty="0">
              <a:solidFill>
                <a:schemeClr val="bg1"/>
              </a:solidFill>
              <a:latin typeface="Source Code Pro" panose="020B0604020202020204" charset="0"/>
              <a:ea typeface="Source Code Pro" panose="020B0604020202020204" charset="0"/>
            </a:endParaRPr>
          </a:p>
        </p:txBody>
      </p:sp>
      <p:grpSp>
        <p:nvGrpSpPr>
          <p:cNvPr id="7" name="Группа 6">
            <a:extLst>
              <a:ext uri="{FF2B5EF4-FFF2-40B4-BE49-F238E27FC236}">
                <a16:creationId xmlns:a16="http://schemas.microsoft.com/office/drawing/2014/main" id="{BA9BCF4C-9F2A-4E42-A3DA-36C749F93BDF}"/>
              </a:ext>
            </a:extLst>
          </p:cNvPr>
          <p:cNvGrpSpPr/>
          <p:nvPr/>
        </p:nvGrpSpPr>
        <p:grpSpPr>
          <a:xfrm>
            <a:off x="6625981" y="2918024"/>
            <a:ext cx="323342" cy="424590"/>
            <a:chOff x="6332644" y="2850240"/>
            <a:chExt cx="323342" cy="424590"/>
          </a:xfrm>
        </p:grpSpPr>
        <p:sp>
          <p:nvSpPr>
            <p:cNvPr id="79" name="Google Shape;787;p33">
              <a:extLst>
                <a:ext uri="{FF2B5EF4-FFF2-40B4-BE49-F238E27FC236}">
                  <a16:creationId xmlns:a16="http://schemas.microsoft.com/office/drawing/2014/main" id="{D99D37B8-93AF-47D3-840C-E524B77B8FFC}"/>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0" name="Соединитель: изогнутый 79">
              <a:extLst>
                <a:ext uri="{FF2B5EF4-FFF2-40B4-BE49-F238E27FC236}">
                  <a16:creationId xmlns:a16="http://schemas.microsoft.com/office/drawing/2014/main" id="{FF82E489-9AF8-4C42-B762-773E5D5525B7}"/>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Прямоугольник 9">
            <a:extLst>
              <a:ext uri="{FF2B5EF4-FFF2-40B4-BE49-F238E27FC236}">
                <a16:creationId xmlns:a16="http://schemas.microsoft.com/office/drawing/2014/main" id="{3713C5EF-6B6A-44AE-AD9E-34C3491BBD81}"/>
              </a:ext>
            </a:extLst>
          </p:cNvPr>
          <p:cNvSpPr/>
          <p:nvPr/>
        </p:nvSpPr>
        <p:spPr>
          <a:xfrm>
            <a:off x="5372476" y="2480815"/>
            <a:ext cx="3752950"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Incorporated into a Restraining Bolt (RB) </a:t>
            </a:r>
          </a:p>
        </p:txBody>
      </p:sp>
      <p:grpSp>
        <p:nvGrpSpPr>
          <p:cNvPr id="85" name="Группа 84">
            <a:extLst>
              <a:ext uri="{FF2B5EF4-FFF2-40B4-BE49-F238E27FC236}">
                <a16:creationId xmlns:a16="http://schemas.microsoft.com/office/drawing/2014/main" id="{628331ED-0FDE-442D-972C-3159A89562E2}"/>
              </a:ext>
            </a:extLst>
          </p:cNvPr>
          <p:cNvGrpSpPr/>
          <p:nvPr/>
        </p:nvGrpSpPr>
        <p:grpSpPr>
          <a:xfrm>
            <a:off x="7017479" y="1880626"/>
            <a:ext cx="323342" cy="424590"/>
            <a:chOff x="6332644" y="2850240"/>
            <a:chExt cx="323342" cy="424590"/>
          </a:xfrm>
        </p:grpSpPr>
        <p:sp>
          <p:nvSpPr>
            <p:cNvPr id="86" name="Google Shape;787;p33">
              <a:extLst>
                <a:ext uri="{FF2B5EF4-FFF2-40B4-BE49-F238E27FC236}">
                  <a16:creationId xmlns:a16="http://schemas.microsoft.com/office/drawing/2014/main" id="{60C14B98-ABE8-4724-8922-87A42283D60E}"/>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 name="Соединитель: изогнутый 86">
              <a:extLst>
                <a:ext uri="{FF2B5EF4-FFF2-40B4-BE49-F238E27FC236}">
                  <a16:creationId xmlns:a16="http://schemas.microsoft.com/office/drawing/2014/main" id="{F31F19B2-1A6B-4597-8E6F-9EE32E203D35}"/>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Прямоугольник 10">
            <a:extLst>
              <a:ext uri="{FF2B5EF4-FFF2-40B4-BE49-F238E27FC236}">
                <a16:creationId xmlns:a16="http://schemas.microsoft.com/office/drawing/2014/main" id="{A46D5491-29C9-4A2B-9895-B8CADA56B848}"/>
              </a:ext>
            </a:extLst>
          </p:cNvPr>
          <p:cNvSpPr/>
          <p:nvPr/>
        </p:nvSpPr>
        <p:spPr>
          <a:xfrm>
            <a:off x="5372476" y="1171393"/>
            <a:ext cx="3788274"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The RB can be attached to the learning agent to drive the learning process and ultimately make it imitate the expert. </a:t>
            </a:r>
            <a:endParaRPr lang="ru-RU" sz="1100" dirty="0">
              <a:solidFill>
                <a:schemeClr val="bg1"/>
              </a:solidFill>
              <a:latin typeface="Source Code Pro" panose="020B0604020202020204" charset="0"/>
              <a:ea typeface="Source Code Pro" panose="020B0604020202020204" charset="0"/>
            </a:endParaRPr>
          </a:p>
        </p:txBody>
      </p:sp>
    </p:spTree>
    <p:extLst>
      <p:ext uri="{BB962C8B-B14F-4D97-AF65-F5344CB8AC3E}">
        <p14:creationId xmlns:p14="http://schemas.microsoft.com/office/powerpoint/2010/main" val="8321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arn(inVertical)">
                                      <p:cBhvr>
                                        <p:cTn id="10" dur="500"/>
                                        <p:tgtEl>
                                          <p:spTgt spid="6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83"/>
                                        </p:tgtEl>
                                        <p:attrNameLst>
                                          <p:attrName>style.visibility</p:attrName>
                                        </p:attrNameLst>
                                      </p:cBhvr>
                                      <p:to>
                                        <p:strVal val="visible"/>
                                      </p:to>
                                    </p:set>
                                    <p:animEffect transition="in" filter="barn(inVertical)">
                                      <p:cBhvr>
                                        <p:cTn id="13" dur="500"/>
                                        <p:tgtEl>
                                          <p:spTgt spid="78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2"/>
                                        </p:tgtEl>
                                        <p:attrNameLst>
                                          <p:attrName>style.visibility</p:attrName>
                                        </p:attrNameLst>
                                      </p:cBhvr>
                                      <p:to>
                                        <p:strVal val="visible"/>
                                      </p:to>
                                    </p:set>
                                    <p:animEffect transition="in" filter="barn(inVertical)">
                                      <p:cBhvr>
                                        <p:cTn id="16" dur="500"/>
                                        <p:tgtEl>
                                          <p:spTgt spid="78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23"/>
                                        </p:tgtEl>
                                        <p:attrNameLst>
                                          <p:attrName>style.visibility</p:attrName>
                                        </p:attrNameLst>
                                      </p:cBhvr>
                                      <p:to>
                                        <p:strVal val="visible"/>
                                      </p:to>
                                    </p:set>
                                    <p:animEffect transition="in" filter="barn(inVertical)">
                                      <p:cBhvr>
                                        <p:cTn id="19" dur="500"/>
                                        <p:tgtEl>
                                          <p:spTgt spid="7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barn(inVertical)">
                                      <p:cBhvr>
                                        <p:cTn id="22" dur="500"/>
                                        <p:tgtEl>
                                          <p:spTgt spid="7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inVertical)">
                                      <p:cBhvr>
                                        <p:cTn id="27" dur="500"/>
                                        <p:tgtEl>
                                          <p:spTgt spid="7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barn(inVertical)">
                                      <p:cBhvr>
                                        <p:cTn id="30" dur="500"/>
                                        <p:tgtEl>
                                          <p:spTgt spid="6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85"/>
                                        </p:tgtEl>
                                        <p:attrNameLst>
                                          <p:attrName>style.visibility</p:attrName>
                                        </p:attrNameLst>
                                      </p:cBhvr>
                                      <p:to>
                                        <p:strVal val="visible"/>
                                      </p:to>
                                    </p:set>
                                    <p:animEffect transition="in" filter="barn(inVertical)">
                                      <p:cBhvr>
                                        <p:cTn id="33" dur="500"/>
                                        <p:tgtEl>
                                          <p:spTgt spid="78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barn(inVertical)">
                                      <p:cBhvr>
                                        <p:cTn id="36" dur="500"/>
                                        <p:tgtEl>
                                          <p:spTgt spid="78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87"/>
                                        </p:tgtEl>
                                        <p:attrNameLst>
                                          <p:attrName>style.visibility</p:attrName>
                                        </p:attrNameLst>
                                      </p:cBhvr>
                                      <p:to>
                                        <p:strVal val="visible"/>
                                      </p:to>
                                    </p:set>
                                    <p:animEffect transition="in" filter="barn(inVertical)">
                                      <p:cBhvr>
                                        <p:cTn id="42" dur="500"/>
                                        <p:tgtEl>
                                          <p:spTgt spid="78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barn(inVertical)">
                                      <p:cBhvr>
                                        <p:cTn id="55" dur="500"/>
                                        <p:tgtEl>
                                          <p:spTgt spid="8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p:bldP spid="731" grpId="0" animBg="1"/>
      <p:bldP spid="780" grpId="0" animBg="1"/>
      <p:bldP spid="782" grpId="0" animBg="1"/>
      <p:bldP spid="783" grpId="0" animBg="1"/>
      <p:bldP spid="785" grpId="0" animBg="1"/>
      <p:bldP spid="787" grpId="0" animBg="1"/>
      <p:bldP spid="67" grpId="0"/>
      <p:bldP spid="68" grpId="0"/>
      <p:bldP spid="2" grpId="0"/>
      <p:bldP spid="71" grpId="0"/>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138338" y="1202737"/>
            <a:ext cx="2932619" cy="1251920"/>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grpSp>
        <p:nvGrpSpPr>
          <p:cNvPr id="624" name="Google Shape;624;p28"/>
          <p:cNvGrpSpPr/>
          <p:nvPr/>
        </p:nvGrpSpPr>
        <p:grpSpPr>
          <a:xfrm>
            <a:off x="2047044" y="1817757"/>
            <a:ext cx="6694847" cy="1504851"/>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33DD70B0-D094-43CA-A5D8-0CECE51AB89B}"/>
              </a:ext>
            </a:extLst>
          </p:cNvPr>
          <p:cNvSpPr/>
          <p:nvPr/>
        </p:nvSpPr>
        <p:spPr>
          <a:xfrm>
            <a:off x="2808414" y="3424015"/>
            <a:ext cx="6022720"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High-level goals are expressed as formulas of linear-time temporal logic over finite traces,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over a set of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generally different from the features used by the RL agent.</a:t>
            </a:r>
          </a:p>
        </p:txBody>
      </p:sp>
      <p:grpSp>
        <p:nvGrpSpPr>
          <p:cNvPr id="12" name="Google Shape;540;p27">
            <a:extLst>
              <a:ext uri="{FF2B5EF4-FFF2-40B4-BE49-F238E27FC236}">
                <a16:creationId xmlns:a16="http://schemas.microsoft.com/office/drawing/2014/main" id="{6CF646FA-364B-4E65-B0F9-430724700F43}"/>
              </a:ext>
            </a:extLst>
          </p:cNvPr>
          <p:cNvGrpSpPr/>
          <p:nvPr/>
        </p:nvGrpSpPr>
        <p:grpSpPr>
          <a:xfrm flipH="1">
            <a:off x="2617707" y="1026371"/>
            <a:ext cx="6213427" cy="2085649"/>
            <a:chOff x="238125" y="1662850"/>
            <a:chExt cx="7137300" cy="2369400"/>
          </a:xfrm>
        </p:grpSpPr>
        <p:sp>
          <p:nvSpPr>
            <p:cNvPr id="13" name="Google Shape;541;p27">
              <a:extLst>
                <a:ext uri="{FF2B5EF4-FFF2-40B4-BE49-F238E27FC236}">
                  <a16:creationId xmlns:a16="http://schemas.microsoft.com/office/drawing/2014/main" id="{2FCF2A79-64A3-4FEA-9579-696FC919E4E3}"/>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p27">
              <a:extLst>
                <a:ext uri="{FF2B5EF4-FFF2-40B4-BE49-F238E27FC236}">
                  <a16:creationId xmlns:a16="http://schemas.microsoft.com/office/drawing/2014/main" id="{60D588E4-6C01-48F6-822F-4F4CB9492A84}"/>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3;p27">
              <a:extLst>
                <a:ext uri="{FF2B5EF4-FFF2-40B4-BE49-F238E27FC236}">
                  <a16:creationId xmlns:a16="http://schemas.microsoft.com/office/drawing/2014/main" id="{0DB0C482-CFF7-47AC-8D33-63DCE34F1E8D}"/>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4;p27">
              <a:extLst>
                <a:ext uri="{FF2B5EF4-FFF2-40B4-BE49-F238E27FC236}">
                  <a16:creationId xmlns:a16="http://schemas.microsoft.com/office/drawing/2014/main" id="{3F64A210-56B0-43C6-9D49-5B474798213F}"/>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5;p27">
              <a:extLst>
                <a:ext uri="{FF2B5EF4-FFF2-40B4-BE49-F238E27FC236}">
                  <a16:creationId xmlns:a16="http://schemas.microsoft.com/office/drawing/2014/main" id="{97869ED3-8F27-49E2-86C5-1CE97AF314FC}"/>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6;p27">
              <a:extLst>
                <a:ext uri="{FF2B5EF4-FFF2-40B4-BE49-F238E27FC236}">
                  <a16:creationId xmlns:a16="http://schemas.microsoft.com/office/drawing/2014/main" id="{26173C0C-359D-4EF9-A8F3-414D997401FD}"/>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7;p27">
              <a:extLst>
                <a:ext uri="{FF2B5EF4-FFF2-40B4-BE49-F238E27FC236}">
                  <a16:creationId xmlns:a16="http://schemas.microsoft.com/office/drawing/2014/main" id="{DEF84577-D3B7-4429-86D3-C74E5E40F184}"/>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8;p27">
              <a:extLst>
                <a:ext uri="{FF2B5EF4-FFF2-40B4-BE49-F238E27FC236}">
                  <a16:creationId xmlns:a16="http://schemas.microsoft.com/office/drawing/2014/main" id="{CECEAB1F-E122-4D7C-96C9-80C37B771928}"/>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9;p27">
              <a:extLst>
                <a:ext uri="{FF2B5EF4-FFF2-40B4-BE49-F238E27FC236}">
                  <a16:creationId xmlns:a16="http://schemas.microsoft.com/office/drawing/2014/main" id="{48BB87A0-E65F-4677-A520-678B81CA058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0;p27">
              <a:extLst>
                <a:ext uri="{FF2B5EF4-FFF2-40B4-BE49-F238E27FC236}">
                  <a16:creationId xmlns:a16="http://schemas.microsoft.com/office/drawing/2014/main" id="{2C41BA96-466F-4FB4-BFEA-766066A8B89D}"/>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1;p27">
              <a:extLst>
                <a:ext uri="{FF2B5EF4-FFF2-40B4-BE49-F238E27FC236}">
                  <a16:creationId xmlns:a16="http://schemas.microsoft.com/office/drawing/2014/main" id="{BBC162E7-0A89-4955-B426-4975D7E84717}"/>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2;p27">
              <a:extLst>
                <a:ext uri="{FF2B5EF4-FFF2-40B4-BE49-F238E27FC236}">
                  <a16:creationId xmlns:a16="http://schemas.microsoft.com/office/drawing/2014/main" id="{4AC62CC5-3210-4A70-87E3-4DCADB0DCFD3}"/>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3;p27">
              <a:extLst>
                <a:ext uri="{FF2B5EF4-FFF2-40B4-BE49-F238E27FC236}">
                  <a16:creationId xmlns:a16="http://schemas.microsoft.com/office/drawing/2014/main" id="{F9FA8E59-9A96-4A92-ADDB-E0B7ADA1DD17}"/>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p27">
              <a:extLst>
                <a:ext uri="{FF2B5EF4-FFF2-40B4-BE49-F238E27FC236}">
                  <a16:creationId xmlns:a16="http://schemas.microsoft.com/office/drawing/2014/main" id="{C76ACE5C-423D-41FC-882A-05F1C6B93119}"/>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5;p27">
              <a:extLst>
                <a:ext uri="{FF2B5EF4-FFF2-40B4-BE49-F238E27FC236}">
                  <a16:creationId xmlns:a16="http://schemas.microsoft.com/office/drawing/2014/main" id="{DEC92EF6-51E8-41E6-905C-633DE428446F}"/>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6;p27">
              <a:extLst>
                <a:ext uri="{FF2B5EF4-FFF2-40B4-BE49-F238E27FC236}">
                  <a16:creationId xmlns:a16="http://schemas.microsoft.com/office/drawing/2014/main" id="{CC596304-4A90-4D1B-96A2-AB7AA937007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7;p27">
              <a:extLst>
                <a:ext uri="{FF2B5EF4-FFF2-40B4-BE49-F238E27FC236}">
                  <a16:creationId xmlns:a16="http://schemas.microsoft.com/office/drawing/2014/main" id="{00825D00-092B-4621-BEF8-77D4BBC6598C}"/>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8;p27">
              <a:extLst>
                <a:ext uri="{FF2B5EF4-FFF2-40B4-BE49-F238E27FC236}">
                  <a16:creationId xmlns:a16="http://schemas.microsoft.com/office/drawing/2014/main" id="{287E778F-BE45-493F-B1F9-35E28D710509}"/>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p27">
              <a:extLst>
                <a:ext uri="{FF2B5EF4-FFF2-40B4-BE49-F238E27FC236}">
                  <a16:creationId xmlns:a16="http://schemas.microsoft.com/office/drawing/2014/main" id="{22139E54-DD9E-418B-9E95-48C93F56C0A8}"/>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p27">
              <a:extLst>
                <a:ext uri="{FF2B5EF4-FFF2-40B4-BE49-F238E27FC236}">
                  <a16:creationId xmlns:a16="http://schemas.microsoft.com/office/drawing/2014/main" id="{B7CF8979-7E51-4B02-B9C2-7DA1FCFBE344}"/>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1;p27">
              <a:extLst>
                <a:ext uri="{FF2B5EF4-FFF2-40B4-BE49-F238E27FC236}">
                  <a16:creationId xmlns:a16="http://schemas.microsoft.com/office/drawing/2014/main" id="{48D744C4-9638-48DD-86D9-7734E2F10C80}"/>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08;p27">
            <a:extLst>
              <a:ext uri="{FF2B5EF4-FFF2-40B4-BE49-F238E27FC236}">
                <a16:creationId xmlns:a16="http://schemas.microsoft.com/office/drawing/2014/main" id="{77E8817C-77BF-4A90-913C-CDE0267140D6}"/>
              </a:ext>
            </a:extLst>
          </p:cNvPr>
          <p:cNvSpPr txBox="1"/>
          <p:nvPr/>
        </p:nvSpPr>
        <p:spPr>
          <a:xfrm>
            <a:off x="3048360" y="1707048"/>
            <a:ext cx="3504676" cy="1001403"/>
          </a:xfrm>
          <a:prstGeom prst="rect">
            <a:avLst/>
          </a:prstGeom>
          <a:noFill/>
          <a:ln>
            <a:noFill/>
          </a:ln>
        </p:spPr>
        <p:txBody>
          <a:bodyPr spcFirstLastPara="1" wrap="square" lIns="91425" tIns="91425" rIns="91425" bIns="91425" anchor="t" anchorCtr="0">
            <a:noAutofit/>
          </a:bodyPr>
          <a:lstStyle/>
          <a:p>
            <a:pPr lvl="0" algn="r"/>
            <a:r>
              <a:rPr lang="en-US" sz="1100" dirty="0">
                <a:solidFill>
                  <a:schemeClr val="bg1"/>
                </a:solidFill>
                <a:latin typeface="Source Code Pro" panose="020B0604020202020204" charset="0"/>
                <a:ea typeface="Source Code Pro" panose="020B0604020202020204" charset="0"/>
              </a:rPr>
              <a:t>RB is a device, with its own sensors, that can be attached to a Reinforcement Learning (RL) agent, to constrain its behavior and make it fulfill desired temporal high-level goals.</a:t>
            </a:r>
            <a:endParaRPr sz="1100" dirty="0">
              <a:solidFill>
                <a:srgbClr val="F3F3F3"/>
              </a:solidFill>
              <a:latin typeface="Source Code Pro Light"/>
              <a:ea typeface="Source Code Pro Light"/>
              <a:cs typeface="Source Code Pro Light"/>
              <a:sym typeface="Source Code Pro Light"/>
            </a:endParaRPr>
          </a:p>
        </p:txBody>
      </p:sp>
      <p:pic>
        <p:nvPicPr>
          <p:cNvPr id="36" name="Google Shape;615;p27">
            <a:extLst>
              <a:ext uri="{FF2B5EF4-FFF2-40B4-BE49-F238E27FC236}">
                <a16:creationId xmlns:a16="http://schemas.microsoft.com/office/drawing/2014/main" id="{D14CB376-4E38-449A-BD4C-AC7907CBAC81}"/>
              </a:ext>
            </a:extLst>
          </p:cNvPr>
          <p:cNvPicPr preferRelativeResize="0"/>
          <p:nvPr/>
        </p:nvPicPr>
        <p:blipFill rotWithShape="1">
          <a:blip r:embed="rId4">
            <a:alphaModFix amt="90000"/>
          </a:blip>
          <a:srcRect t="-11919" b="40927"/>
          <a:stretch/>
        </p:blipFill>
        <p:spPr>
          <a:xfrm>
            <a:off x="7171464" y="1469432"/>
            <a:ext cx="991888" cy="950327"/>
          </a:xfrm>
          <a:prstGeom prst="ellipse">
            <a:avLst/>
          </a:prstGeom>
          <a:noFill/>
          <a:ln>
            <a:noFill/>
          </a:ln>
        </p:spPr>
      </p:pic>
      <p:sp>
        <p:nvSpPr>
          <p:cNvPr id="37" name="Google Shape;621;p28">
            <a:extLst>
              <a:ext uri="{FF2B5EF4-FFF2-40B4-BE49-F238E27FC236}">
                <a16:creationId xmlns:a16="http://schemas.microsoft.com/office/drawing/2014/main" id="{7040D947-556B-49C1-8A31-FAFBDB461CEC}"/>
              </a:ext>
            </a:extLst>
          </p:cNvPr>
          <p:cNvSpPr txBox="1">
            <a:spLocks/>
          </p:cNvSpPr>
          <p:nvPr/>
        </p:nvSpPr>
        <p:spPr>
          <a:xfrm>
            <a:off x="3643704" y="1559551"/>
            <a:ext cx="2797200" cy="346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r>
              <a:rPr lang="en-US" dirty="0">
                <a:solidFill>
                  <a:srgbClr val="F3F3F3"/>
                </a:solidFill>
              </a:rPr>
              <a:t>RESTRAINING BOLT</a:t>
            </a:r>
          </a:p>
        </p:txBody>
      </p:sp>
    </p:spTree>
    <p:extLst>
      <p:ext uri="{BB962C8B-B14F-4D97-AF65-F5344CB8AC3E}">
        <p14:creationId xmlns:p14="http://schemas.microsoft.com/office/powerpoint/2010/main" val="19841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721988" y="393004"/>
            <a:ext cx="6447000" cy="946200"/>
          </a:xfrm>
          <a:prstGeom prst="rect">
            <a:avLst/>
          </a:prstGeom>
        </p:spPr>
        <p:txBody>
          <a:bodyPr spcFirstLastPara="1" wrap="square" lIns="91425" tIns="91425" rIns="91425" bIns="91425" anchor="ctr" anchorCtr="0">
            <a:noAutofit/>
          </a:bodyPr>
          <a:lstStyle/>
          <a:p>
            <a:r>
              <a:rPr lang="en-US" dirty="0">
                <a:solidFill>
                  <a:srgbClr val="F3F3F3"/>
                </a:solidFill>
              </a:rPr>
              <a:t>RESTRAINING BOLT</a:t>
            </a:r>
          </a:p>
        </p:txBody>
      </p:sp>
      <p:sp>
        <p:nvSpPr>
          <p:cNvPr id="1077" name="Google Shape;1077;p36"/>
          <p:cNvSpPr txBox="1">
            <a:spLocks noGrp="1"/>
          </p:cNvSpPr>
          <p:nvPr>
            <p:ph type="ctrTitle" idx="6"/>
          </p:nvPr>
        </p:nvSpPr>
        <p:spPr>
          <a:xfrm>
            <a:off x="6427153" y="160766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A</a:t>
            </a:r>
            <a:endParaRPr dirty="0">
              <a:solidFill>
                <a:srgbClr val="F3F3F3"/>
              </a:solidFill>
            </a:endParaRPr>
          </a:p>
        </p:txBody>
      </p:sp>
      <p:sp>
        <p:nvSpPr>
          <p:cNvPr id="1080" name="Google Shape;1080;p36"/>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RB</a:t>
            </a:r>
            <a:endParaRPr dirty="0">
              <a:solidFill>
                <a:srgbClr val="F3F3F3"/>
              </a:solidFill>
            </a:endParaRPr>
          </a:p>
        </p:txBody>
      </p:sp>
      <p:sp>
        <p:nvSpPr>
          <p:cNvPr id="1081" name="Google Shape;1081;p36"/>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a:t>
            </a:r>
            <a:endParaRPr dirty="0">
              <a:solidFill>
                <a:srgbClr val="F3F3F3"/>
              </a:solidFill>
            </a:endParaRPr>
          </a:p>
        </p:txBody>
      </p:sp>
      <p:grpSp>
        <p:nvGrpSpPr>
          <p:cNvPr id="1082" name="Google Shape;1082;p36"/>
          <p:cNvGrpSpPr/>
          <p:nvPr/>
        </p:nvGrpSpPr>
        <p:grpSpPr>
          <a:xfrm>
            <a:off x="1297508" y="174604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88683" y="153204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7246911" y="670131"/>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505075" y="186690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a:cxnSpLocks/>
          </p:cNvCxnSpPr>
          <p:nvPr/>
        </p:nvCxnSpPr>
        <p:spPr>
          <a:xfrm flipV="1">
            <a:off x="5294213" y="1103571"/>
            <a:ext cx="1836880" cy="832767"/>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14" name="Google Shape;1114;p36"/>
          <p:cNvGrpSpPr/>
          <p:nvPr/>
        </p:nvGrpSpPr>
        <p:grpSpPr>
          <a:xfrm>
            <a:off x="7639032" y="938906"/>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Прямоугольник 1">
            <a:extLst>
              <a:ext uri="{FF2B5EF4-FFF2-40B4-BE49-F238E27FC236}">
                <a16:creationId xmlns:a16="http://schemas.microsoft.com/office/drawing/2014/main" id="{5164B49C-866B-4CB9-BBDE-31958855883E}"/>
              </a:ext>
            </a:extLst>
          </p:cNvPr>
          <p:cNvSpPr/>
          <p:nvPr/>
        </p:nvSpPr>
        <p:spPr>
          <a:xfrm>
            <a:off x="358580" y="327815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In other words, the low-level traces generated by the expert are </a:t>
            </a:r>
            <a:r>
              <a:rPr lang="en-US" b="1" dirty="0">
                <a:solidFill>
                  <a:schemeClr val="bg1"/>
                </a:solidFill>
                <a:latin typeface="Source Code Pro" panose="020B0604020202020204" charset="0"/>
                <a:ea typeface="Source Code Pro" panose="020B0604020202020204" charset="0"/>
              </a:rPr>
              <a:t>transformed into high-level traces from the RB sensors</a:t>
            </a:r>
            <a:r>
              <a:rPr lang="en-US" dirty="0">
                <a:solidFill>
                  <a:schemeClr val="bg1"/>
                </a:solidFill>
                <a:latin typeface="Source Code Pro" panose="020B0604020202020204" charset="0"/>
                <a:ea typeface="Source Code Pro" panose="020B0604020202020204" charset="0"/>
              </a:rPr>
              <a:t>. Once the high-level behavior is learned, this can be transferred to an agent with different capabilities. </a:t>
            </a:r>
          </a:p>
        </p:txBody>
      </p:sp>
      <p:grpSp>
        <p:nvGrpSpPr>
          <p:cNvPr id="60" name="Google Shape;6646;p55">
            <a:extLst>
              <a:ext uri="{FF2B5EF4-FFF2-40B4-BE49-F238E27FC236}">
                <a16:creationId xmlns:a16="http://schemas.microsoft.com/office/drawing/2014/main" id="{F6B60D47-50CF-4E4C-AE9B-93200E931CD2}"/>
              </a:ext>
            </a:extLst>
          </p:cNvPr>
          <p:cNvGrpSpPr/>
          <p:nvPr/>
        </p:nvGrpSpPr>
        <p:grpSpPr>
          <a:xfrm>
            <a:off x="1606877" y="1988584"/>
            <a:ext cx="334641" cy="335275"/>
            <a:chOff x="-52458650" y="3194400"/>
            <a:chExt cx="316625" cy="317225"/>
          </a:xfrm>
          <a:solidFill>
            <a:schemeClr val="bg1"/>
          </a:solidFill>
        </p:grpSpPr>
        <p:sp>
          <p:nvSpPr>
            <p:cNvPr id="61" name="Google Shape;6647;p55">
              <a:extLst>
                <a:ext uri="{FF2B5EF4-FFF2-40B4-BE49-F238E27FC236}">
                  <a16:creationId xmlns:a16="http://schemas.microsoft.com/office/drawing/2014/main" id="{8AD390FF-90BD-49DB-B893-E34AF2273D6A}"/>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48;p55">
              <a:extLst>
                <a:ext uri="{FF2B5EF4-FFF2-40B4-BE49-F238E27FC236}">
                  <a16:creationId xmlns:a16="http://schemas.microsoft.com/office/drawing/2014/main" id="{A334EE1C-2ECD-4917-A050-56B8244628C9}"/>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9;p55">
              <a:extLst>
                <a:ext uri="{FF2B5EF4-FFF2-40B4-BE49-F238E27FC236}">
                  <a16:creationId xmlns:a16="http://schemas.microsoft.com/office/drawing/2014/main" id="{A588827C-7573-47B7-A364-DB3B94C1CD63}"/>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0;p55">
              <a:extLst>
                <a:ext uri="{FF2B5EF4-FFF2-40B4-BE49-F238E27FC236}">
                  <a16:creationId xmlns:a16="http://schemas.microsoft.com/office/drawing/2014/main" id="{B4C036DC-2B17-4132-BD6D-8B291E3CA895}"/>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51;p55">
              <a:extLst>
                <a:ext uri="{FF2B5EF4-FFF2-40B4-BE49-F238E27FC236}">
                  <a16:creationId xmlns:a16="http://schemas.microsoft.com/office/drawing/2014/main" id="{7801ECAE-671E-4C54-A670-E28232C8A9BB}"/>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2;p55">
              <a:extLst>
                <a:ext uri="{FF2B5EF4-FFF2-40B4-BE49-F238E27FC236}">
                  <a16:creationId xmlns:a16="http://schemas.microsoft.com/office/drawing/2014/main" id="{D60283FD-CF93-45D4-B83F-ACC8C0EA33CC}"/>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53;p55">
              <a:extLst>
                <a:ext uri="{FF2B5EF4-FFF2-40B4-BE49-F238E27FC236}">
                  <a16:creationId xmlns:a16="http://schemas.microsoft.com/office/drawing/2014/main" id="{24ABF36D-C363-49CF-BC55-8F05F10741B9}"/>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54;p55">
              <a:extLst>
                <a:ext uri="{FF2B5EF4-FFF2-40B4-BE49-F238E27FC236}">
                  <a16:creationId xmlns:a16="http://schemas.microsoft.com/office/drawing/2014/main" id="{6F29FB6F-655E-4EC8-B17C-A835F7DB73D8}"/>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 name="Google Shape;615;p27">
            <a:extLst>
              <a:ext uri="{FF2B5EF4-FFF2-40B4-BE49-F238E27FC236}">
                <a16:creationId xmlns:a16="http://schemas.microsoft.com/office/drawing/2014/main" id="{D917AB45-C89A-4595-BB9A-49DEFC7DDEE1}"/>
              </a:ext>
            </a:extLst>
          </p:cNvPr>
          <p:cNvPicPr preferRelativeResize="0"/>
          <p:nvPr/>
        </p:nvPicPr>
        <p:blipFill rotWithShape="1">
          <a:blip r:embed="rId3">
            <a:alphaModFix amt="90000"/>
          </a:blip>
          <a:srcRect t="-11919" b="40927"/>
          <a:stretch/>
        </p:blipFill>
        <p:spPr>
          <a:xfrm>
            <a:off x="4309074" y="1640399"/>
            <a:ext cx="525751" cy="503721"/>
          </a:xfrm>
          <a:prstGeom prst="ellipse">
            <a:avLst/>
          </a:prstGeom>
          <a:noFill/>
          <a:ln>
            <a:noFill/>
          </a:ln>
        </p:spPr>
      </p:pic>
      <p:sp>
        <p:nvSpPr>
          <p:cNvPr id="9" name="Прямоугольник 8">
            <a:extLst>
              <a:ext uri="{FF2B5EF4-FFF2-40B4-BE49-F238E27FC236}">
                <a16:creationId xmlns:a16="http://schemas.microsoft.com/office/drawing/2014/main" id="{58F7AAFD-0DFE-4A08-BB5F-7E0E2E557933}"/>
              </a:ext>
            </a:extLst>
          </p:cNvPr>
          <p:cNvSpPr/>
          <p:nvPr/>
        </p:nvSpPr>
        <p:spPr>
          <a:xfrm>
            <a:off x="2199417" y="1431956"/>
            <a:ext cx="20104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low-level traces </a:t>
            </a:r>
            <a:endParaRPr lang="ru-RU" dirty="0"/>
          </a:p>
        </p:txBody>
      </p:sp>
      <p:sp>
        <p:nvSpPr>
          <p:cNvPr id="10" name="Прямоугольник 9">
            <a:extLst>
              <a:ext uri="{FF2B5EF4-FFF2-40B4-BE49-F238E27FC236}">
                <a16:creationId xmlns:a16="http://schemas.microsoft.com/office/drawing/2014/main" id="{6498C442-FE9E-4B7A-8BB1-2F21FC866BE2}"/>
              </a:ext>
            </a:extLst>
          </p:cNvPr>
          <p:cNvSpPr/>
          <p:nvPr/>
        </p:nvSpPr>
        <p:spPr>
          <a:xfrm>
            <a:off x="5031854" y="815170"/>
            <a:ext cx="21178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high-level traces </a:t>
            </a:r>
            <a:endParaRPr lang="ru-RU" dirty="0"/>
          </a:p>
        </p:txBody>
      </p:sp>
      <p:sp>
        <p:nvSpPr>
          <p:cNvPr id="11" name="Прямоугольник 10">
            <a:extLst>
              <a:ext uri="{FF2B5EF4-FFF2-40B4-BE49-F238E27FC236}">
                <a16:creationId xmlns:a16="http://schemas.microsoft.com/office/drawing/2014/main" id="{5E0D45D3-1968-4D92-9C32-970AA34561ED}"/>
              </a:ext>
            </a:extLst>
          </p:cNvPr>
          <p:cNvSpPr/>
          <p:nvPr/>
        </p:nvSpPr>
        <p:spPr>
          <a:xfrm>
            <a:off x="358580" y="410576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This process can be seen as IRL at the RB representation level: instead of estimating the reward function, we </a:t>
            </a:r>
            <a:r>
              <a:rPr lang="en-US" b="1" dirty="0">
                <a:solidFill>
                  <a:schemeClr val="bg1"/>
                </a:solidFill>
                <a:latin typeface="Source Code Pro" panose="020B0604020202020204" charset="0"/>
                <a:ea typeface="Source Code Pro" panose="020B0604020202020204" charset="0"/>
              </a:rPr>
              <a:t>reconstruct the DFA </a:t>
            </a:r>
            <a:r>
              <a:rPr lang="en-US" dirty="0">
                <a:solidFill>
                  <a:schemeClr val="bg1"/>
                </a:solidFill>
                <a:latin typeface="Source Code Pro" panose="020B0604020202020204" charset="0"/>
                <a:ea typeface="Source Code Pro" panose="020B0604020202020204" charset="0"/>
              </a:rPr>
              <a:t>associated with the goal formula and then use it for learning.</a:t>
            </a:r>
            <a:endParaRPr lang="ru-RU" dirty="0"/>
          </a:p>
        </p:txBody>
      </p:sp>
      <p:sp>
        <p:nvSpPr>
          <p:cNvPr id="73" name="Google Shape;1077;p36">
            <a:extLst>
              <a:ext uri="{FF2B5EF4-FFF2-40B4-BE49-F238E27FC236}">
                <a16:creationId xmlns:a16="http://schemas.microsoft.com/office/drawing/2014/main" id="{B2C0FDFE-7A34-4F42-B83B-0A5A6381D944}"/>
              </a:ext>
            </a:extLst>
          </p:cNvPr>
          <p:cNvSpPr txBox="1">
            <a:spLocks/>
          </p:cNvSpPr>
          <p:nvPr/>
        </p:nvSpPr>
        <p:spPr>
          <a:xfrm>
            <a:off x="6447625" y="287945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r>
              <a:rPr lang="en-US" dirty="0">
                <a:solidFill>
                  <a:srgbClr val="F3F3F3"/>
                </a:solidFill>
              </a:rPr>
              <a:t>LEARNER B</a:t>
            </a:r>
          </a:p>
        </p:txBody>
      </p:sp>
      <p:grpSp>
        <p:nvGrpSpPr>
          <p:cNvPr id="74" name="Google Shape;1098;p36">
            <a:extLst>
              <a:ext uri="{FF2B5EF4-FFF2-40B4-BE49-F238E27FC236}">
                <a16:creationId xmlns:a16="http://schemas.microsoft.com/office/drawing/2014/main" id="{5548E4A1-BFD6-4C38-B77A-8FAB7FCA315D}"/>
              </a:ext>
            </a:extLst>
          </p:cNvPr>
          <p:cNvGrpSpPr/>
          <p:nvPr/>
        </p:nvGrpSpPr>
        <p:grpSpPr>
          <a:xfrm>
            <a:off x="7267383" y="1941915"/>
            <a:ext cx="953381" cy="799694"/>
            <a:chOff x="1606521" y="1292928"/>
            <a:chExt cx="953381" cy="799694"/>
          </a:xfrm>
        </p:grpSpPr>
        <p:sp>
          <p:nvSpPr>
            <p:cNvPr id="75" name="Google Shape;1099;p36">
              <a:extLst>
                <a:ext uri="{FF2B5EF4-FFF2-40B4-BE49-F238E27FC236}">
                  <a16:creationId xmlns:a16="http://schemas.microsoft.com/office/drawing/2014/main" id="{C637D749-EEFB-472D-9535-CF1623EC2002}"/>
                </a:ext>
              </a:extLst>
            </p:cNvPr>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0;p36">
              <a:extLst>
                <a:ext uri="{FF2B5EF4-FFF2-40B4-BE49-F238E27FC236}">
                  <a16:creationId xmlns:a16="http://schemas.microsoft.com/office/drawing/2014/main" id="{419BA925-AF6C-4EFD-AF8C-A22F1DE473A1}"/>
                </a:ext>
              </a:extLst>
            </p:cNvPr>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1;p36">
              <a:extLst>
                <a:ext uri="{FF2B5EF4-FFF2-40B4-BE49-F238E27FC236}">
                  <a16:creationId xmlns:a16="http://schemas.microsoft.com/office/drawing/2014/main" id="{A1255339-870D-42B4-AAF7-924F8DA4D0F5}"/>
                </a:ext>
              </a:extLst>
            </p:cNvPr>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2;p36">
              <a:extLst>
                <a:ext uri="{FF2B5EF4-FFF2-40B4-BE49-F238E27FC236}">
                  <a16:creationId xmlns:a16="http://schemas.microsoft.com/office/drawing/2014/main" id="{058F704A-D641-44DF-B90B-DC2F16851DDB}"/>
                </a:ext>
              </a:extLst>
            </p:cNvPr>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3;p36">
              <a:extLst>
                <a:ext uri="{FF2B5EF4-FFF2-40B4-BE49-F238E27FC236}">
                  <a16:creationId xmlns:a16="http://schemas.microsoft.com/office/drawing/2014/main" id="{CBF73D09-DEC3-40EE-9442-12B693E23AA4}"/>
                </a:ext>
              </a:extLst>
            </p:cNvPr>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4;p36">
              <a:extLst>
                <a:ext uri="{FF2B5EF4-FFF2-40B4-BE49-F238E27FC236}">
                  <a16:creationId xmlns:a16="http://schemas.microsoft.com/office/drawing/2014/main" id="{CB0317C2-335C-4F7E-BC45-0FB5F91FB764}"/>
                </a:ext>
              </a:extLst>
            </p:cNvPr>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5;p36">
              <a:extLst>
                <a:ext uri="{FF2B5EF4-FFF2-40B4-BE49-F238E27FC236}">
                  <a16:creationId xmlns:a16="http://schemas.microsoft.com/office/drawing/2014/main" id="{15A0EA65-216C-456E-94DC-B9DAAC56F415}"/>
                </a:ext>
              </a:extLst>
            </p:cNvPr>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114;p36">
            <a:extLst>
              <a:ext uri="{FF2B5EF4-FFF2-40B4-BE49-F238E27FC236}">
                <a16:creationId xmlns:a16="http://schemas.microsoft.com/office/drawing/2014/main" id="{6E38CF30-A11C-4CCC-9B82-BB65415E9CF5}"/>
              </a:ext>
            </a:extLst>
          </p:cNvPr>
          <p:cNvGrpSpPr/>
          <p:nvPr/>
        </p:nvGrpSpPr>
        <p:grpSpPr>
          <a:xfrm>
            <a:off x="7659504" y="2210690"/>
            <a:ext cx="195542" cy="329332"/>
            <a:chOff x="2250750" y="238125"/>
            <a:chExt cx="3098925" cy="5219200"/>
          </a:xfrm>
        </p:grpSpPr>
        <p:sp>
          <p:nvSpPr>
            <p:cNvPr id="83" name="Google Shape;1115;p36">
              <a:extLst>
                <a:ext uri="{FF2B5EF4-FFF2-40B4-BE49-F238E27FC236}">
                  <a16:creationId xmlns:a16="http://schemas.microsoft.com/office/drawing/2014/main" id="{1D838DB6-E7AE-4F7B-96CE-F5F4E4476AC0}"/>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6;p36">
              <a:extLst>
                <a:ext uri="{FF2B5EF4-FFF2-40B4-BE49-F238E27FC236}">
                  <a16:creationId xmlns:a16="http://schemas.microsoft.com/office/drawing/2014/main" id="{B1B35590-3320-451E-B394-94295257BE74}"/>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7;p36">
              <a:extLst>
                <a:ext uri="{FF2B5EF4-FFF2-40B4-BE49-F238E27FC236}">
                  <a16:creationId xmlns:a16="http://schemas.microsoft.com/office/drawing/2014/main" id="{D4E418A4-1A9F-4A65-9197-F113F657C279}"/>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8;p36">
              <a:extLst>
                <a:ext uri="{FF2B5EF4-FFF2-40B4-BE49-F238E27FC236}">
                  <a16:creationId xmlns:a16="http://schemas.microsoft.com/office/drawing/2014/main" id="{2624A87F-32AD-4ED3-AC64-F5A34FA6E04F}"/>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9;p36">
              <a:extLst>
                <a:ext uri="{FF2B5EF4-FFF2-40B4-BE49-F238E27FC236}">
                  <a16:creationId xmlns:a16="http://schemas.microsoft.com/office/drawing/2014/main" id="{90DB5895-34BF-4059-9048-D9D78E01ACAC}"/>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0;p36">
              <a:extLst>
                <a:ext uri="{FF2B5EF4-FFF2-40B4-BE49-F238E27FC236}">
                  <a16:creationId xmlns:a16="http://schemas.microsoft.com/office/drawing/2014/main" id="{94A55653-EFE9-4AA6-95CC-F0CD4C9F80F1}"/>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 name="Google Shape;1107;p36">
            <a:extLst>
              <a:ext uri="{FF2B5EF4-FFF2-40B4-BE49-F238E27FC236}">
                <a16:creationId xmlns:a16="http://schemas.microsoft.com/office/drawing/2014/main" id="{FF752274-2F6A-4E85-BB00-3B6ED796260A}"/>
              </a:ext>
            </a:extLst>
          </p:cNvPr>
          <p:cNvCxnSpPr>
            <a:cxnSpLocks/>
          </p:cNvCxnSpPr>
          <p:nvPr/>
        </p:nvCxnSpPr>
        <p:spPr>
          <a:xfrm>
            <a:off x="6212653" y="1936338"/>
            <a:ext cx="936146" cy="404926"/>
          </a:xfrm>
          <a:prstGeom prst="bentConnector3">
            <a:avLst>
              <a:gd name="adj1" fmla="val 50000"/>
            </a:avLst>
          </a:prstGeom>
          <a:noFill/>
          <a:ln w="9525" cap="flat" cmpd="sng">
            <a:solidFill>
              <a:srgbClr val="11FFFF"/>
            </a:solidFill>
            <a:prstDash val="solid"/>
            <a:round/>
            <a:headEnd type="oval" w="med" len="med"/>
            <a:tailEnd type="oval" w="med" len="med"/>
          </a:ln>
        </p:spPr>
      </p:cxnSp>
    </p:spTree>
    <p:extLst>
      <p:ext uri="{BB962C8B-B14F-4D97-AF65-F5344CB8AC3E}">
        <p14:creationId xmlns:p14="http://schemas.microsoft.com/office/powerpoint/2010/main" val="37324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Horizontal)">
                                      <p:cBhvr>
                                        <p:cTn id="7" dur="500"/>
                                        <p:tgtEl>
                                          <p:spTgt spid="91"/>
                                        </p:tgtEl>
                                      </p:cBhvr>
                                    </p:animEffect>
                                  </p:childTnLst>
                                </p:cTn>
                              </p:par>
                              <p:par>
                                <p:cTn id="8" presetID="16" presetClass="entr" presetSubtype="26"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arn(inHorizontal)">
                                      <p:cBhvr>
                                        <p:cTn id="10" dur="500"/>
                                        <p:tgtEl>
                                          <p:spTgt spid="82"/>
                                        </p:tgtEl>
                                      </p:cBhvr>
                                    </p:animEffect>
                                  </p:childTnLst>
                                </p:cTn>
                              </p:par>
                              <p:par>
                                <p:cTn id="11" presetID="16" presetClass="entr" presetSubtype="26"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Horizontal)">
                                      <p:cBhvr>
                                        <p:cTn id="13" dur="500"/>
                                        <p:tgtEl>
                                          <p:spTgt spid="74"/>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arn(inHorizontal)">
                                      <p:cBhvr>
                                        <p:cTn id="16" dur="500"/>
                                        <p:tgtEl>
                                          <p:spTgt spid="73"/>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008981" y="2816299"/>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11FFFF"/>
                </a:solidFill>
                <a:latin typeface="Teko"/>
                <a:ea typeface="Teko"/>
                <a:cs typeface="Teko"/>
                <a:sym typeface="Teko"/>
              </a:rPr>
              <a:t>RESTRAINING</a:t>
            </a:r>
            <a:br>
              <a:rPr lang="en-US" dirty="0">
                <a:solidFill>
                  <a:srgbClr val="11FFFF"/>
                </a:solidFill>
                <a:latin typeface="Teko"/>
                <a:ea typeface="Teko"/>
                <a:cs typeface="Teko"/>
                <a:sym typeface="Teko"/>
              </a:rPr>
            </a:br>
            <a:r>
              <a:rPr lang="en-US" dirty="0">
                <a:solidFill>
                  <a:srgbClr val="11FFFF"/>
                </a:solidFill>
                <a:latin typeface="Teko"/>
                <a:ea typeface="Teko"/>
                <a:cs typeface="Teko"/>
                <a:sym typeface="Teko"/>
              </a:rPr>
              <a:t>BOLT</a:t>
            </a:r>
            <a:endParaRPr dirty="0">
              <a:solidFill>
                <a:srgbClr val="11FFFF"/>
              </a:solidFill>
              <a:latin typeface="Teko"/>
              <a:ea typeface="Teko"/>
              <a:cs typeface="Teko"/>
              <a:sym typeface="Teko"/>
            </a:endParaRPr>
          </a:p>
        </p:txBody>
      </p:sp>
      <mc:AlternateContent xmlns:mc="http://schemas.openxmlformats.org/markup-compatibility/2006">
        <mc:Choice xmlns:a14="http://schemas.microsoft.com/office/drawing/2010/main"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790510" y="1617161"/>
                <a:ext cx="4572000" cy="1815882"/>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Restraining Bolt is a tuple</a:t>
                </a:r>
              </a:p>
              <a:p>
                <a:endParaRPr lang="en-US" i="1" dirty="0">
                  <a:solidFill>
                    <a:schemeClr val="bg1"/>
                  </a:solidFill>
                  <a:latin typeface="Cambria Math" panose="02040503050406030204" pitchFamily="18" charset="0"/>
                </a:endParaRPr>
              </a:p>
              <a:p>
                <a:pPr/>
                <a:endParaRPr lang="en-US" dirty="0">
                  <a:solidFill>
                    <a:schemeClr val="bg1"/>
                  </a:solidFill>
                  <a:latin typeface="Source Code Pro" panose="020B0604020202020204" charset="0"/>
                  <a:ea typeface="Source Code Pro" panose="020B0604020202020204" charset="0"/>
                </a:endParaRPr>
              </a:p>
              <a:p>
                <a:endParaRPr lang="en-US" dirty="0">
                  <a:solidFill>
                    <a:schemeClr val="bg1"/>
                  </a:solidFill>
                  <a:latin typeface="Source Code Pro" panose="020B0604020202020204" charset="0"/>
                  <a:ea typeface="Source Code Pro" panose="020B0604020202020204" charset="0"/>
                </a:endParaRPr>
              </a:p>
              <a:p>
                <a:r>
                  <a:rPr lang="en-US" dirty="0">
                    <a:solidFill>
                      <a:schemeClr val="bg1"/>
                    </a:solidFill>
                    <a:latin typeface="Source Code Pro" panose="020B0604020202020204" charset="0"/>
                    <a:ea typeface="Source Code Pro" panose="020B0604020202020204" charset="0"/>
                  </a:rPr>
                  <a:t>where: </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smtClean="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r>
                      <m:rPr>
                        <m:nor/>
                      </m:rPr>
                      <a:rPr lang="en-US" dirty="0">
                        <a:solidFill>
                          <a:schemeClr val="bg1"/>
                        </a:solidFill>
                        <a:latin typeface="lmroman10-italic" panose="00000500000000000000" pitchFamily="50" charset="0"/>
                        <a:ea typeface="Source Code Pro" panose="020B0604020202020204" charset="0"/>
                      </a:rPr>
                      <m:t> </m:t>
                    </m:r>
                  </m:oMath>
                </a14:m>
                <a:r>
                  <a:rPr lang="en-US" dirty="0">
                    <a:solidFill>
                      <a:schemeClr val="bg1"/>
                    </a:solidFill>
                    <a:latin typeface="Source Code Pro" panose="020B0604020202020204" charset="0"/>
                    <a:ea typeface="Source Code Pro" panose="020B0604020202020204" charset="0"/>
                  </a:rPr>
                  <a:t>is an </a:t>
                </a:r>
                <a:r>
                  <a:rPr lang="en-US" dirty="0" err="1">
                    <a:solidFill>
                      <a:schemeClr val="bg1"/>
                    </a:solidFill>
                    <a:latin typeface="lmroman10-italic" panose="00000500000000000000" pitchFamily="50" charset="0"/>
                    <a:ea typeface="Source Code Pro" panose="020B0604020202020204" charset="0"/>
                  </a:rPr>
                  <a:t>LDL</a:t>
                </a:r>
                <a:r>
                  <a:rPr lang="en-US" baseline="-25000" dirty="0" err="1">
                    <a:solidFill>
                      <a:schemeClr val="bg1"/>
                    </a:solidFill>
                    <a:latin typeface="lmroman10-italic" panose="00000500000000000000" pitchFamily="50" charset="0"/>
                    <a:ea typeface="Source Code Pro" panose="020B0604020202020204" charset="0"/>
                  </a:rPr>
                  <a:t>f</a:t>
                </a:r>
                <a:r>
                  <a:rPr lang="en-US" dirty="0">
                    <a:solidFill>
                      <a:schemeClr val="bg1"/>
                    </a:solidFill>
                    <a:latin typeface="Source Code Pro" panose="020B0604020202020204" charset="0"/>
                    <a:ea typeface="Source Code Pro" panose="020B0604020202020204" charset="0"/>
                  </a:rPr>
                  <a:t> formula over a set of </a:t>
                </a:r>
                <a:r>
                  <a:rPr lang="en-US" dirty="0" err="1">
                    <a:solidFill>
                      <a:schemeClr val="bg1"/>
                    </a:solidFill>
                    <a:latin typeface="Source Code Pro" panose="020B0604020202020204" charset="0"/>
                    <a:ea typeface="Source Code Pro" panose="020B0604020202020204" charset="0"/>
                  </a:rPr>
                  <a:t>fluents</a:t>
                </a:r>
                <a:r>
                  <a:rPr lang="en-US" dirty="0">
                    <a:solidFill>
                      <a:schemeClr val="bg1"/>
                    </a:solidFill>
                    <a:latin typeface="Source Code Pro" panose="020B0604020202020204" charset="0"/>
                    <a:ea typeface="Source Code Pro" panose="020B0604020202020204" charset="0"/>
                  </a:rPr>
                  <a:t> </a:t>
                </a:r>
                <a14:m>
                  <m:oMath xmlns:m="http://schemas.openxmlformats.org/officeDocument/2006/math">
                    <m:r>
                      <a:rPr lang="en-US" i="1">
                        <a:solidFill>
                          <a:schemeClr val="bg1"/>
                        </a:solidFill>
                        <a:latin typeface="Cambria Math" panose="02040503050406030204" pitchFamily="18" charset="0"/>
                      </a:rPr>
                      <m:t>𝐿</m:t>
                    </m:r>
                  </m:oMath>
                </a14:m>
                <a:r>
                  <a:rPr lang="en-US" dirty="0">
                    <a:solidFill>
                      <a:schemeClr val="bg1"/>
                    </a:solidFill>
                    <a:latin typeface="Source Code Pro" panose="020B0604020202020204" charset="0"/>
                    <a:ea typeface="Source Code Pro" panose="020B0604020202020204" charset="0"/>
                  </a:rPr>
                  <a:t>;</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is a reward value</a:t>
                </a:r>
                <a:endParaRPr lang="ru-RU" dirty="0">
                  <a:solidFill>
                    <a:schemeClr val="bg1"/>
                  </a:solidFill>
                  <a:latin typeface="Source Code Pro" panose="020B0604020202020204" charset="0"/>
                  <a:ea typeface="Source Code Pro" panose="020B0604020202020204" charset="0"/>
                </a:endParaRPr>
              </a:p>
            </p:txBody>
          </p:sp>
        </mc:Choice>
        <mc:Fallback>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790510" y="1617161"/>
                <a:ext cx="4572000" cy="1815882"/>
              </a:xfrm>
              <a:prstGeom prst="rect">
                <a:avLst/>
              </a:prstGeom>
              <a:blipFill>
                <a:blip r:embed="rId3"/>
                <a:stretch>
                  <a:fillRect l="-400" t="-336" b="-2685"/>
                </a:stretch>
              </a:blipFill>
            </p:spPr>
            <p:txBody>
              <a:bodyPr/>
              <a:lstStyle/>
              <a:p>
                <a:r>
                  <a:rPr lang="en-US">
                    <a:noFill/>
                  </a:rPr>
                  <a:t> </a:t>
                </a:r>
              </a:p>
            </p:txBody>
          </p:sp>
        </mc:Fallback>
      </mc:AlternateContent>
      <p:pic>
        <p:nvPicPr>
          <p:cNvPr id="9" name="Google Shape;615;p27">
            <a:extLst>
              <a:ext uri="{FF2B5EF4-FFF2-40B4-BE49-F238E27FC236}">
                <a16:creationId xmlns:a16="http://schemas.microsoft.com/office/drawing/2014/main" id="{628AC9A0-E4DA-406A-86AC-0F3ABEB4438B}"/>
              </a:ext>
            </a:extLst>
          </p:cNvPr>
          <p:cNvPicPr preferRelativeResize="0"/>
          <p:nvPr/>
        </p:nvPicPr>
        <p:blipFill rotWithShape="1">
          <a:blip r:embed="rId4">
            <a:alphaModFix amt="90000"/>
          </a:blip>
          <a:srcRect t="-11919" b="40927"/>
          <a:stretch/>
        </p:blipFill>
        <p:spPr>
          <a:xfrm>
            <a:off x="1184418" y="1012129"/>
            <a:ext cx="1883074" cy="1804170"/>
          </a:xfrm>
          <a:prstGeom prst="ellipse">
            <a:avLst/>
          </a:prstGeom>
          <a:noFill/>
          <a:ln>
            <a:noFill/>
          </a:ln>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A9ACC81-D1B8-4B91-9527-A715A1D85512}"/>
                  </a:ext>
                </a:extLst>
              </p:cNvPr>
              <p:cNvSpPr txBox="1"/>
              <p:nvPr/>
            </p:nvSpPr>
            <p:spPr>
              <a:xfrm>
                <a:off x="1184418" y="3976087"/>
                <a:ext cx="7178092" cy="523220"/>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Formulas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specify the behaviors that should be rewarded, each with its respective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a:t>
                </a:r>
              </a:p>
            </p:txBody>
          </p:sp>
        </mc:Choice>
        <mc:Fallback>
          <p:sp>
            <p:nvSpPr>
              <p:cNvPr id="12" name="TextBox 11">
                <a:extLst>
                  <a:ext uri="{FF2B5EF4-FFF2-40B4-BE49-F238E27FC236}">
                    <a16:creationId xmlns:a16="http://schemas.microsoft.com/office/drawing/2014/main" id="{DA9ACC81-D1B8-4B91-9527-A715A1D85512}"/>
                  </a:ext>
                </a:extLst>
              </p:cNvPr>
              <p:cNvSpPr txBox="1">
                <a:spLocks noRot="1" noChangeAspect="1" noMove="1" noResize="1" noEditPoints="1" noAdjustHandles="1" noChangeArrowheads="1" noChangeShapeType="1" noTextEdit="1"/>
              </p:cNvSpPr>
              <p:nvPr/>
            </p:nvSpPr>
            <p:spPr>
              <a:xfrm>
                <a:off x="1184418" y="3976087"/>
                <a:ext cx="7178092" cy="523220"/>
              </a:xfrm>
              <a:prstGeom prst="rect">
                <a:avLst/>
              </a:prstGeom>
              <a:blipFill>
                <a:blip r:embed="rId5"/>
                <a:stretch>
                  <a:fillRect l="-255" t="-2326" r="-170" b="-116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1CE2E5C-7D47-447A-AA7E-0DEE90675916}"/>
                  </a:ext>
                </a:extLst>
              </p:cNvPr>
              <p:cNvSpPr/>
              <p:nvPr/>
            </p:nvSpPr>
            <p:spPr>
              <a:xfrm>
                <a:off x="4714904" y="2011286"/>
                <a:ext cx="2529795" cy="457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i="1">
                          <a:solidFill>
                            <a:schemeClr val="bg1"/>
                          </a:solidFill>
                          <a:latin typeface="lmroman10-italic" panose="00000500000000000000" pitchFamily="50" charset="0"/>
                        </a:rPr>
                        <m:t>RB</m:t>
                      </m:r>
                      <m:r>
                        <m:rPr>
                          <m:nor/>
                        </m:rPr>
                        <a:rPr lang="en-US" sz="2000" i="1">
                          <a:solidFill>
                            <a:schemeClr val="bg1"/>
                          </a:solidFill>
                          <a:latin typeface="lmroman10-italic" panose="00000500000000000000" pitchFamily="50" charset="0"/>
                        </a:rPr>
                        <m:t>=</m:t>
                      </m:r>
                      <m:d>
                        <m:dPr>
                          <m:begChr m:val="⟨"/>
                          <m:endChr m:val="⟩"/>
                          <m:ctrlPr>
                            <a:rPr lang="en-US" sz="2000" i="1">
                              <a:solidFill>
                                <a:schemeClr val="bg1"/>
                              </a:solidFill>
                              <a:latin typeface="Cambria Math" panose="02040503050406030204" pitchFamily="18" charset="0"/>
                            </a:rPr>
                          </m:ctrlPr>
                        </m:dPr>
                        <m:e>
                          <m:r>
                            <m:rPr>
                              <m:nor/>
                            </m:rPr>
                            <a:rPr lang="en-US" sz="2000" i="1">
                              <a:solidFill>
                                <a:schemeClr val="bg1"/>
                              </a:solidFill>
                              <a:latin typeface="lmroman10-italic" panose="00000500000000000000" pitchFamily="50" charset="0"/>
                            </a:rPr>
                            <m:t>L</m:t>
                          </m:r>
                          <m:r>
                            <m:rPr>
                              <m:nor/>
                            </m:rPr>
                            <a:rPr lang="en-US" sz="2000" i="1">
                              <a:solidFill>
                                <a:schemeClr val="bg1"/>
                              </a:solidFill>
                              <a:latin typeface="lmroman10-italic" panose="00000500000000000000" pitchFamily="50" charset="0"/>
                            </a:rPr>
                            <m:t>, </m:t>
                          </m:r>
                          <m:sSubSup>
                            <m:sSubSupPr>
                              <m:ctrlPr>
                                <a:rPr lang="en-US" sz="2000" i="1" dirty="0">
                                  <a:solidFill>
                                    <a:schemeClr val="bg1"/>
                                  </a:solidFill>
                                  <a:latin typeface="Cambria Math" panose="02040503050406030204" pitchFamily="18" charset="0"/>
                                </a:rPr>
                              </m:ctrlPr>
                            </m:sSubSupPr>
                            <m:e>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ϕ</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r</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e>
                            <m:sub>
                              <m:r>
                                <m:rPr>
                                  <m:nor/>
                                </m:rPr>
                                <a:rPr lang="en-US" sz="2000" i="1" dirty="0">
                                  <a:solidFill>
                                    <a:schemeClr val="bg1"/>
                                  </a:solidFill>
                                  <a:latin typeface="lmroman10-italic" panose="00000500000000000000" pitchFamily="50" charset="0"/>
                                </a:rPr>
                                <m:t>i</m:t>
                              </m:r>
                              <m:r>
                                <m:rPr>
                                  <m:nor/>
                                </m:rPr>
                                <a:rPr lang="en-US" sz="2000" i="1" dirty="0">
                                  <a:solidFill>
                                    <a:schemeClr val="bg1"/>
                                  </a:solidFill>
                                  <a:latin typeface="lmroman10-italic" panose="00000500000000000000" pitchFamily="50" charset="0"/>
                                </a:rPr>
                                <m:t>=1</m:t>
                              </m:r>
                            </m:sub>
                            <m:sup>
                              <m:r>
                                <m:rPr>
                                  <m:nor/>
                                </m:rPr>
                                <a:rPr lang="en-US" sz="2000" i="1" dirty="0">
                                  <a:solidFill>
                                    <a:schemeClr val="bg1"/>
                                  </a:solidFill>
                                  <a:latin typeface="lmroman10-italic" panose="00000500000000000000" pitchFamily="50" charset="0"/>
                                </a:rPr>
                                <m:t>m</m:t>
                              </m:r>
                            </m:sup>
                          </m:sSubSup>
                        </m:e>
                      </m:d>
                    </m:oMath>
                  </m:oMathPara>
                </a14:m>
                <a:endParaRPr lang="en-US" sz="2000" dirty="0"/>
              </a:p>
            </p:txBody>
          </p:sp>
        </mc:Choice>
        <mc:Fallback>
          <p:sp>
            <p:nvSpPr>
              <p:cNvPr id="2" name="Rectangle 1">
                <a:extLst>
                  <a:ext uri="{FF2B5EF4-FFF2-40B4-BE49-F238E27FC236}">
                    <a16:creationId xmlns:a16="http://schemas.microsoft.com/office/drawing/2014/main" id="{41CE2E5C-7D47-447A-AA7E-0DEE90675916}"/>
                  </a:ext>
                </a:extLst>
              </p:cNvPr>
              <p:cNvSpPr>
                <a:spLocks noRot="1" noChangeAspect="1" noMove="1" noResize="1" noEditPoints="1" noAdjustHandles="1" noChangeArrowheads="1" noChangeShapeType="1" noTextEdit="1"/>
              </p:cNvSpPr>
              <p:nvPr/>
            </p:nvSpPr>
            <p:spPr>
              <a:xfrm>
                <a:off x="4714904" y="2011286"/>
                <a:ext cx="2529795" cy="457305"/>
              </a:xfrm>
              <a:prstGeom prst="rect">
                <a:avLst/>
              </a:prstGeom>
              <a:blipFill>
                <a:blip r:embed="rId6"/>
                <a:stretch>
                  <a:fillRect b="-10667"/>
                </a:stretch>
              </a:blipFill>
            </p:spPr>
            <p:txBody>
              <a:bodyPr/>
              <a:lstStyle/>
              <a:p>
                <a:r>
                  <a:rPr lang="en-US">
                    <a:noFill/>
                  </a:rPr>
                  <a:t> </a:t>
                </a:r>
              </a:p>
            </p:txBody>
          </p:sp>
        </mc:Fallback>
      </mc:AlternateContent>
    </p:spTree>
    <p:extLst>
      <p:ext uri="{BB962C8B-B14F-4D97-AF65-F5344CB8AC3E}">
        <p14:creationId xmlns:p14="http://schemas.microsoft.com/office/powerpoint/2010/main" val="26271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65" name="Oval 64">
            <a:extLst>
              <a:ext uri="{FF2B5EF4-FFF2-40B4-BE49-F238E27FC236}">
                <a16:creationId xmlns:a16="http://schemas.microsoft.com/office/drawing/2014/main" id="{DC95AE78-177D-45A4-A536-E6BA6B04E5DE}"/>
              </a:ext>
            </a:extLst>
          </p:cNvPr>
          <p:cNvSpPr/>
          <p:nvPr/>
        </p:nvSpPr>
        <p:spPr>
          <a:xfrm>
            <a:off x="4843875" y="3596933"/>
            <a:ext cx="630075" cy="630075"/>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Google Shape;535;p26"/>
          <p:cNvSpPr txBox="1">
            <a:spLocks noGrp="1"/>
          </p:cNvSpPr>
          <p:nvPr>
            <p:ph type="ctrTitle" idx="4294967295"/>
          </p:nvPr>
        </p:nvSpPr>
        <p:spPr>
          <a:xfrm>
            <a:off x="498195" y="2161085"/>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solidFill>
                  <a:srgbClr val="11FFFF"/>
                </a:solidFill>
                <a:latin typeface="Teko"/>
                <a:ea typeface="Teko"/>
                <a:cs typeface="Teko"/>
                <a:sym typeface="Teko"/>
              </a:rPr>
              <a:t>DFA</a:t>
            </a:r>
            <a:endParaRPr sz="6600" dirty="0">
              <a:solidFill>
                <a:srgbClr val="11FFFF"/>
              </a:solidFill>
              <a:latin typeface="Teko"/>
              <a:ea typeface="Teko"/>
              <a:cs typeface="Teko"/>
              <a:sym typeface="Teko"/>
            </a:endParaRPr>
          </a:p>
        </p:txBody>
      </p:sp>
      <mc:AlternateContent xmlns:mc="http://schemas.openxmlformats.org/markup-compatibility/2006">
        <mc:Choice xmlns:a14="http://schemas.microsoft.com/office/drawing/2010/main"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468691" y="1158494"/>
                <a:ext cx="4572000" cy="1713546"/>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DFA A is a tuple </a:t>
                </a: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A</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sSup>
                      <m:sSupPr>
                        <m:ctrlPr>
                          <a:rPr lang="en-US" b="0" i="1" smtClean="0">
                            <a:solidFill>
                              <a:schemeClr val="bg1"/>
                            </a:solidFill>
                            <a:latin typeface="Cambria Math" panose="02040503050406030204" pitchFamily="18" charset="0"/>
                            <a:ea typeface="Source Code Pro" panose="020B0604020202020204" charset="0"/>
                          </a:rPr>
                        </m:ctrlPr>
                      </m:sSupPr>
                      <m:e>
                        <m:r>
                          <m:rPr>
                            <m:nor/>
                          </m:rPr>
                          <a:rPr lang="en-US" b="0" i="0" smtClean="0">
                            <a:solidFill>
                              <a:schemeClr val="bg1"/>
                            </a:solidFill>
                            <a:latin typeface="lmroman10-italic" panose="00000500000000000000" pitchFamily="50" charset="0"/>
                            <a:ea typeface="Source Code Pro" panose="020B0604020202020204" charset="0"/>
                          </a:rPr>
                          <m:t>s</m:t>
                        </m:r>
                      </m:e>
                      <m:sup>
                        <m:r>
                          <m:rPr>
                            <m:nor/>
                          </m:rPr>
                          <a:rPr lang="en-US" b="0" i="0" smtClean="0">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where</a:t>
                </a:r>
              </a:p>
              <a:p>
                <a:pPr/>
                <a:endParaRPr lang="en-US" dirty="0">
                  <a:solidFill>
                    <a:schemeClr val="bg1"/>
                  </a:solidFill>
                  <a:latin typeface="Source Code Pro" panose="020B0604020202020204" charset="0"/>
                  <a:ea typeface="Source Code Pro" panose="020B0604020202020204" charset="0"/>
                </a:endParaRP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Σ</m:t>
                    </m:r>
                  </m:oMath>
                </a14:m>
                <a:r>
                  <a:rPr lang="en-US" dirty="0">
                    <a:solidFill>
                      <a:schemeClr val="bg1"/>
                    </a:solidFill>
                    <a:latin typeface="Source Code Pro" panose="020B0604020202020204" charset="0"/>
                    <a:ea typeface="Source Code Pro" panose="020B0604020202020204" charset="0"/>
                  </a:rPr>
                  <a:t> is a finite non-empty alphabet</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Source Code Pro" panose="020B0604020202020204" charset="0"/>
                    <a:ea typeface="Source Code Pro" panose="020B0604020202020204" charset="0"/>
                  </a:rPr>
                  <a:t> is a finite non-empty set of states</a:t>
                </a:r>
              </a:p>
              <a:p>
                <a:pPr marL="457200" indent="-457200">
                  <a:buClr>
                    <a:schemeClr val="bg1"/>
                  </a:buClr>
                  <a:buFont typeface="Arial" panose="020B0604020202020204" pitchFamily="34" charset="0"/>
                  <a:buChar char="•"/>
                </a:pPr>
                <a14:m>
                  <m:oMath xmlns:m="http://schemas.openxmlformats.org/officeDocument/2006/math">
                    <m:sSup>
                      <m:sSupPr>
                        <m:ctrlPr>
                          <a:rPr lang="en-US" i="1">
                            <a:solidFill>
                              <a:schemeClr val="bg1"/>
                            </a:solidFill>
                            <a:latin typeface="Cambria Math" panose="02040503050406030204" pitchFamily="18" charset="0"/>
                            <a:ea typeface="Source Code Pro" panose="020B0604020202020204" charset="0"/>
                          </a:rPr>
                        </m:ctrlPr>
                      </m:sSupPr>
                      <m:e>
                        <m:r>
                          <m:rPr>
                            <m:nor/>
                          </m:rPr>
                          <a:rPr lang="en-US">
                            <a:solidFill>
                              <a:schemeClr val="bg1"/>
                            </a:solidFill>
                            <a:latin typeface="lmroman10-italic" panose="00000500000000000000" pitchFamily="50" charset="0"/>
                            <a:ea typeface="Source Code Pro" panose="020B0604020202020204" charset="0"/>
                          </a:rPr>
                          <m:t>s</m:t>
                        </m:r>
                      </m:e>
                      <m:sup>
                        <m:r>
                          <m:rPr>
                            <m:nor/>
                          </m:rPr>
                          <a:rPr lang="en-US">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initial state </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set of accepting states</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a transition function</a:t>
                </a:r>
                <a:endParaRPr lang="ru-RU" dirty="0">
                  <a:solidFill>
                    <a:schemeClr val="bg1"/>
                  </a:solidFill>
                  <a:latin typeface="Source Code Pro" panose="020B0604020202020204" charset="0"/>
                  <a:ea typeface="Source Code Pro" panose="020B0604020202020204" charset="0"/>
                </a:endParaRPr>
              </a:p>
            </p:txBody>
          </p:sp>
        </mc:Choice>
        <mc:Fallback>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468691" y="1158494"/>
                <a:ext cx="4572000" cy="1713546"/>
              </a:xfrm>
              <a:prstGeom prst="rect">
                <a:avLst/>
              </a:prstGeom>
              <a:blipFill>
                <a:blip r:embed="rId3"/>
                <a:stretch>
                  <a:fillRect l="-400" b="-106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9ACC81-D1B8-4B91-9527-A715A1D85512}"/>
              </a:ext>
            </a:extLst>
          </p:cNvPr>
          <p:cNvSpPr txBox="1"/>
          <p:nvPr/>
        </p:nvSpPr>
        <p:spPr>
          <a:xfrm>
            <a:off x="651471" y="3127045"/>
            <a:ext cx="3181794" cy="1384995"/>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An automaton is essentially an edge-labelled directed graph: </a:t>
            </a:r>
          </a:p>
          <a:p>
            <a:pPr algn="just"/>
            <a:endParaRPr lang="en-US" dirty="0">
              <a:solidFill>
                <a:schemeClr val="bg1"/>
              </a:solidFill>
              <a:latin typeface="Source Code Pro" panose="020B0604020202020204" charset="0"/>
              <a:ea typeface="Source Code Pro" panose="020B0604020202020204" charset="0"/>
            </a:endParaRPr>
          </a:p>
          <a:p>
            <a:pPr algn="ctr"/>
            <a:r>
              <a:rPr lang="en-US" dirty="0">
                <a:solidFill>
                  <a:schemeClr val="bg1"/>
                </a:solidFill>
                <a:latin typeface="Source Code Pro" panose="020B0604020202020204" charset="0"/>
                <a:ea typeface="Source Code Pro" panose="020B0604020202020204" charset="0"/>
              </a:rPr>
              <a:t>States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N</a:t>
            </a:r>
            <a:r>
              <a:rPr lang="en-US" dirty="0">
                <a:solidFill>
                  <a:schemeClr val="bg1"/>
                </a:solidFill>
                <a:latin typeface="Source Code Pro" panose="020B0604020202020204" charset="0"/>
                <a:ea typeface="Source Code Pro" panose="020B0604020202020204" charset="0"/>
              </a:rPr>
              <a:t>odes</a:t>
            </a:r>
          </a:p>
          <a:p>
            <a:pPr algn="ctr"/>
            <a:r>
              <a:rPr lang="en-US" dirty="0">
                <a:solidFill>
                  <a:schemeClr val="bg1"/>
                </a:solidFill>
                <a:latin typeface="Source Code Pro" panose="020B0604020202020204" charset="0"/>
                <a:ea typeface="Source Code Pro" panose="020B0604020202020204" charset="0"/>
              </a:rPr>
              <a:t>Transitions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Edges</a:t>
            </a:r>
          </a:p>
        </p:txBody>
      </p:sp>
      <p:pic>
        <p:nvPicPr>
          <p:cNvPr id="32" name="Google Shape;614;p27">
            <a:extLst>
              <a:ext uri="{FF2B5EF4-FFF2-40B4-BE49-F238E27FC236}">
                <a16:creationId xmlns:a16="http://schemas.microsoft.com/office/drawing/2014/main" id="{BF17D96C-E957-4CB3-9B8C-563807FF2E9C}"/>
              </a:ext>
            </a:extLst>
          </p:cNvPr>
          <p:cNvPicPr preferRelativeResize="0"/>
          <p:nvPr/>
        </p:nvPicPr>
        <p:blipFill rotWithShape="1">
          <a:blip r:embed="rId4">
            <a:alphaModFix amt="90000"/>
          </a:blip>
          <a:srcRect b="58359"/>
          <a:stretch/>
        </p:blipFill>
        <p:spPr>
          <a:xfrm>
            <a:off x="794656" y="477894"/>
            <a:ext cx="1605847" cy="1538561"/>
          </a:xfrm>
          <a:prstGeom prst="ellipse">
            <a:avLst/>
          </a:prstGeom>
          <a:noFill/>
          <a:ln>
            <a:noFill/>
          </a:ln>
        </p:spPr>
      </p:pic>
      <p:sp>
        <p:nvSpPr>
          <p:cNvPr id="3" name="Rectangle 2">
            <a:extLst>
              <a:ext uri="{FF2B5EF4-FFF2-40B4-BE49-F238E27FC236}">
                <a16:creationId xmlns:a16="http://schemas.microsoft.com/office/drawing/2014/main" id="{42B6E486-33B9-4BC0-B0A6-71FBB79E2CC1}"/>
              </a:ext>
            </a:extLst>
          </p:cNvPr>
          <p:cNvSpPr/>
          <p:nvPr/>
        </p:nvSpPr>
        <p:spPr>
          <a:xfrm>
            <a:off x="3380375" y="425168"/>
            <a:ext cx="4633000" cy="707886"/>
          </a:xfrm>
          <a:prstGeom prst="rect">
            <a:avLst/>
          </a:prstGeom>
        </p:spPr>
        <p:txBody>
          <a:bodyPr wrap="none">
            <a:spAutoFit/>
          </a:bodyPr>
          <a:lstStyle/>
          <a:p>
            <a:r>
              <a:rPr lang="en-US" sz="4000" dirty="0">
                <a:solidFill>
                  <a:srgbClr val="11FFFF"/>
                </a:solidFill>
                <a:latin typeface="Teko"/>
                <a:ea typeface="Teko"/>
                <a:cs typeface="Teko"/>
                <a:sym typeface="Teko"/>
              </a:rPr>
              <a:t>Deterministic Finite Automata</a:t>
            </a:r>
            <a:endParaRPr lang="en-US" sz="4000" dirty="0"/>
          </a:p>
        </p:txBody>
      </p:sp>
      <p:grpSp>
        <p:nvGrpSpPr>
          <p:cNvPr id="46" name="Group 45">
            <a:extLst>
              <a:ext uri="{FF2B5EF4-FFF2-40B4-BE49-F238E27FC236}">
                <a16:creationId xmlns:a16="http://schemas.microsoft.com/office/drawing/2014/main" id="{F28EDD3A-9396-4D8F-815A-417F84CC02A5}"/>
              </a:ext>
            </a:extLst>
          </p:cNvPr>
          <p:cNvGrpSpPr/>
          <p:nvPr/>
        </p:nvGrpSpPr>
        <p:grpSpPr>
          <a:xfrm>
            <a:off x="4481834" y="2996443"/>
            <a:ext cx="3351694" cy="1863336"/>
            <a:chOff x="4024507" y="2712612"/>
            <a:chExt cx="3351694" cy="1863336"/>
          </a:xfrm>
        </p:grpSpPr>
        <p:grpSp>
          <p:nvGrpSpPr>
            <p:cNvPr id="6" name="Group 5">
              <a:extLst>
                <a:ext uri="{FF2B5EF4-FFF2-40B4-BE49-F238E27FC236}">
                  <a16:creationId xmlns:a16="http://schemas.microsoft.com/office/drawing/2014/main" id="{61FB23CF-F916-4FC0-A578-753079BC3D58}"/>
                </a:ext>
              </a:extLst>
            </p:cNvPr>
            <p:cNvGrpSpPr/>
            <p:nvPr/>
          </p:nvGrpSpPr>
          <p:grpSpPr>
            <a:xfrm>
              <a:off x="4425137" y="3369749"/>
              <a:ext cx="583173" cy="529389"/>
              <a:chOff x="4826157" y="3309237"/>
              <a:chExt cx="583173" cy="529389"/>
            </a:xfrm>
          </p:grpSpPr>
          <p:sp>
            <p:nvSpPr>
              <p:cNvPr id="4" name="Oval 3">
                <a:extLst>
                  <a:ext uri="{FF2B5EF4-FFF2-40B4-BE49-F238E27FC236}">
                    <a16:creationId xmlns:a16="http://schemas.microsoft.com/office/drawing/2014/main" id="{D01859AD-47C4-4F35-8AC3-DD1801F87E6F}"/>
                  </a:ext>
                </a:extLst>
              </p:cNvPr>
              <p:cNvSpPr/>
              <p:nvPr/>
            </p:nvSpPr>
            <p:spPr>
              <a:xfrm>
                <a:off x="4840133" y="3309237"/>
                <a:ext cx="529389" cy="529389"/>
              </a:xfrm>
              <a:prstGeom prst="ellipse">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1B868A4-FBAB-4C5E-A8DD-C615B75F876F}"/>
                      </a:ext>
                    </a:extLst>
                  </p:cNvPr>
                  <p:cNvSpPr txBox="1"/>
                  <p:nvPr/>
                </p:nvSpPr>
                <p:spPr>
                  <a:xfrm>
                    <a:off x="4826157" y="3354974"/>
                    <a:ext cx="58317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0</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p:sp>
                <p:nvSpPr>
                  <p:cNvPr id="5" name="TextBox 4">
                    <a:extLst>
                      <a:ext uri="{FF2B5EF4-FFF2-40B4-BE49-F238E27FC236}">
                        <a16:creationId xmlns:a16="http://schemas.microsoft.com/office/drawing/2014/main" id="{01B868A4-FBAB-4C5E-A8DD-C615B75F876F}"/>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5"/>
                    <a:stretch>
                      <a:fillRect b="-153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6EC612BC-B3D0-48A0-9E01-DC9169845AE5}"/>
                </a:ext>
              </a:extLst>
            </p:cNvPr>
            <p:cNvGrpSpPr/>
            <p:nvPr/>
          </p:nvGrpSpPr>
          <p:grpSpPr>
            <a:xfrm>
              <a:off x="5435788" y="3369748"/>
              <a:ext cx="577209" cy="529389"/>
              <a:chOff x="4826157" y="3309237"/>
              <a:chExt cx="577209" cy="529389"/>
            </a:xfrm>
          </p:grpSpPr>
          <p:sp>
            <p:nvSpPr>
              <p:cNvPr id="40" name="Oval 39">
                <a:extLst>
                  <a:ext uri="{FF2B5EF4-FFF2-40B4-BE49-F238E27FC236}">
                    <a16:creationId xmlns:a16="http://schemas.microsoft.com/office/drawing/2014/main" id="{BB3267A8-C7BC-49E3-9A0C-EB2CB1B769F0}"/>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5E88CFCE-E15B-4B75-88D3-860C9A1BED4D}"/>
                      </a:ext>
                    </a:extLst>
                  </p:cNvPr>
                  <p:cNvSpPr txBox="1"/>
                  <p:nvPr/>
                </p:nvSpPr>
                <p:spPr>
                  <a:xfrm>
                    <a:off x="4826157" y="3354974"/>
                    <a:ext cx="577209"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1</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p:sp>
                <p:nvSpPr>
                  <p:cNvPr id="41" name="TextBox 40">
                    <a:extLst>
                      <a:ext uri="{FF2B5EF4-FFF2-40B4-BE49-F238E27FC236}">
                        <a16:creationId xmlns:a16="http://schemas.microsoft.com/office/drawing/2014/main" id="{5E88CFCE-E15B-4B75-88D3-860C9A1BED4D}"/>
                      </a:ext>
                    </a:extLst>
                  </p:cNvPr>
                  <p:cNvSpPr txBox="1">
                    <a:spLocks noRot="1" noChangeAspect="1" noMove="1" noResize="1" noEditPoints="1" noAdjustHandles="1" noChangeArrowheads="1" noChangeShapeType="1" noTextEdit="1"/>
                  </p:cNvSpPr>
                  <p:nvPr/>
                </p:nvSpPr>
                <p:spPr>
                  <a:xfrm>
                    <a:off x="4826157" y="3354974"/>
                    <a:ext cx="577209" cy="400110"/>
                  </a:xfrm>
                  <a:prstGeom prst="rect">
                    <a:avLst/>
                  </a:prstGeom>
                  <a:blipFill>
                    <a:blip r:embed="rId6"/>
                    <a:stretch>
                      <a:fillRect/>
                    </a:stretch>
                  </a:blipFill>
                </p:spPr>
                <p:txBody>
                  <a:bodyPr/>
                  <a:lstStyle/>
                  <a:p>
                    <a:r>
                      <a:rPr lang="en-US">
                        <a:noFill/>
                      </a:rPr>
                      <a:t> </a:t>
                    </a:r>
                  </a:p>
                </p:txBody>
              </p:sp>
            </mc:Fallback>
          </mc:AlternateContent>
        </p:grpSp>
        <p:sp>
          <p:nvSpPr>
            <p:cNvPr id="36" name="Arrow: Curved Down 35">
              <a:extLst>
                <a:ext uri="{FF2B5EF4-FFF2-40B4-BE49-F238E27FC236}">
                  <a16:creationId xmlns:a16="http://schemas.microsoft.com/office/drawing/2014/main" id="{79B9E359-FF99-4639-A3BE-616E21A79438}"/>
                </a:ext>
              </a:extLst>
            </p:cNvPr>
            <p:cNvSpPr/>
            <p:nvPr/>
          </p:nvSpPr>
          <p:spPr>
            <a:xfrm flipH="1">
              <a:off x="4623644" y="3034647"/>
              <a:ext cx="977056"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613962E4-BB74-4E35-B909-FE4D9FD9C36B}"/>
                </a:ext>
              </a:extLst>
            </p:cNvPr>
            <p:cNvSpPr/>
            <p:nvPr/>
          </p:nvSpPr>
          <p:spPr>
            <a:xfrm flipV="1">
              <a:off x="4687667" y="396923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A1AD3363-DA8A-4C27-BA18-10BC5726FC5C}"/>
                </a:ext>
              </a:extLst>
            </p:cNvPr>
            <p:cNvSpPr/>
            <p:nvPr/>
          </p:nvSpPr>
          <p:spPr>
            <a:xfrm rot="19320512" flipH="1">
              <a:off x="4146869" y="3058541"/>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201DD23F-5D78-47A1-9E84-3C5116A935D3}"/>
                </a:ext>
              </a:extLst>
            </p:cNvPr>
            <p:cNvSpPr/>
            <p:nvPr/>
          </p:nvSpPr>
          <p:spPr>
            <a:xfrm>
              <a:off x="5033483" y="2712612"/>
              <a:ext cx="284052" cy="307777"/>
            </a:xfrm>
            <a:prstGeom prst="rect">
              <a:avLst/>
            </a:prstGeom>
          </p:spPr>
          <p:txBody>
            <a:bodyPr wrap="none">
              <a:spAutoFit/>
            </a:bodyPr>
            <a:lstStyle/>
            <a:p>
              <a:r>
                <a:rPr lang="en-US" dirty="0">
                  <a:solidFill>
                    <a:schemeClr val="bg1"/>
                  </a:solidFill>
                </a:rPr>
                <a:t>1</a:t>
              </a:r>
            </a:p>
          </p:txBody>
        </p:sp>
        <p:sp>
          <p:nvSpPr>
            <p:cNvPr id="50" name="Rectangle 49">
              <a:extLst>
                <a:ext uri="{FF2B5EF4-FFF2-40B4-BE49-F238E27FC236}">
                  <a16:creationId xmlns:a16="http://schemas.microsoft.com/office/drawing/2014/main" id="{FFC52436-1D07-474B-85ED-A9EA2D94E9BC}"/>
                </a:ext>
              </a:extLst>
            </p:cNvPr>
            <p:cNvSpPr/>
            <p:nvPr/>
          </p:nvSpPr>
          <p:spPr>
            <a:xfrm>
              <a:off x="4024507" y="2805430"/>
              <a:ext cx="284052" cy="307777"/>
            </a:xfrm>
            <a:prstGeom prst="rect">
              <a:avLst/>
            </a:prstGeom>
          </p:spPr>
          <p:txBody>
            <a:bodyPr wrap="none">
              <a:spAutoFit/>
            </a:bodyPr>
            <a:lstStyle/>
            <a:p>
              <a:r>
                <a:rPr lang="en-US" dirty="0">
                  <a:solidFill>
                    <a:schemeClr val="bg1"/>
                  </a:solidFill>
                </a:rPr>
                <a:t>0</a:t>
              </a:r>
            </a:p>
          </p:txBody>
        </p:sp>
        <p:sp>
          <p:nvSpPr>
            <p:cNvPr id="51" name="Rectangle 50">
              <a:extLst>
                <a:ext uri="{FF2B5EF4-FFF2-40B4-BE49-F238E27FC236}">
                  <a16:creationId xmlns:a16="http://schemas.microsoft.com/office/drawing/2014/main" id="{E942AFF9-8E1F-4BE6-8C5A-17F7D5FD057E}"/>
                </a:ext>
              </a:extLst>
            </p:cNvPr>
            <p:cNvSpPr/>
            <p:nvPr/>
          </p:nvSpPr>
          <p:spPr>
            <a:xfrm>
              <a:off x="5072217" y="4257221"/>
              <a:ext cx="284052" cy="307777"/>
            </a:xfrm>
            <a:prstGeom prst="rect">
              <a:avLst/>
            </a:prstGeom>
          </p:spPr>
          <p:txBody>
            <a:bodyPr wrap="none">
              <a:spAutoFit/>
            </a:bodyPr>
            <a:lstStyle/>
            <a:p>
              <a:r>
                <a:rPr lang="en-US" dirty="0">
                  <a:solidFill>
                    <a:schemeClr val="bg1"/>
                  </a:solidFill>
                </a:rPr>
                <a:t>0</a:t>
              </a:r>
            </a:p>
          </p:txBody>
        </p:sp>
        <p:grpSp>
          <p:nvGrpSpPr>
            <p:cNvPr id="55" name="Group 54">
              <a:extLst>
                <a:ext uri="{FF2B5EF4-FFF2-40B4-BE49-F238E27FC236}">
                  <a16:creationId xmlns:a16="http://schemas.microsoft.com/office/drawing/2014/main" id="{1735742A-DDCA-4B0E-85E9-FFEF973DA097}"/>
                </a:ext>
              </a:extLst>
            </p:cNvPr>
            <p:cNvGrpSpPr/>
            <p:nvPr/>
          </p:nvGrpSpPr>
          <p:grpSpPr>
            <a:xfrm>
              <a:off x="6483672" y="3380698"/>
              <a:ext cx="583173" cy="529389"/>
              <a:chOff x="4826157" y="3309237"/>
              <a:chExt cx="583173" cy="529389"/>
            </a:xfrm>
          </p:grpSpPr>
          <p:sp>
            <p:nvSpPr>
              <p:cNvPr id="56" name="Oval 55">
                <a:extLst>
                  <a:ext uri="{FF2B5EF4-FFF2-40B4-BE49-F238E27FC236}">
                    <a16:creationId xmlns:a16="http://schemas.microsoft.com/office/drawing/2014/main" id="{91E73AD9-6C70-47D8-8CA4-32271C8FC7BC}"/>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BAC37929-1526-4806-A2F9-6F8FE20F88A0}"/>
                      </a:ext>
                    </a:extLst>
                  </p:cNvPr>
                  <p:cNvSpPr txBox="1"/>
                  <p:nvPr/>
                </p:nvSpPr>
                <p:spPr>
                  <a:xfrm>
                    <a:off x="4826157" y="3354974"/>
                    <a:ext cx="58317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2</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p:sp>
                <p:nvSpPr>
                  <p:cNvPr id="57" name="TextBox 56">
                    <a:extLst>
                      <a:ext uri="{FF2B5EF4-FFF2-40B4-BE49-F238E27FC236}">
                        <a16:creationId xmlns:a16="http://schemas.microsoft.com/office/drawing/2014/main" id="{BAC37929-1526-4806-A2F9-6F8FE20F88A0}"/>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7"/>
                    <a:stretch>
                      <a:fillRect b="-1538"/>
                    </a:stretch>
                  </a:blipFill>
                </p:spPr>
                <p:txBody>
                  <a:bodyPr/>
                  <a:lstStyle/>
                  <a:p>
                    <a:r>
                      <a:rPr lang="en-US">
                        <a:noFill/>
                      </a:rPr>
                      <a:t> </a:t>
                    </a:r>
                  </a:p>
                </p:txBody>
              </p:sp>
            </mc:Fallback>
          </mc:AlternateContent>
        </p:grpSp>
        <p:sp>
          <p:nvSpPr>
            <p:cNvPr id="58" name="Arrow: Curved Down 57">
              <a:extLst>
                <a:ext uri="{FF2B5EF4-FFF2-40B4-BE49-F238E27FC236}">
                  <a16:creationId xmlns:a16="http://schemas.microsoft.com/office/drawing/2014/main" id="{55A141C2-996C-4B6F-A4AB-15AFD503E773}"/>
                </a:ext>
              </a:extLst>
            </p:cNvPr>
            <p:cNvSpPr/>
            <p:nvPr/>
          </p:nvSpPr>
          <p:spPr>
            <a:xfrm flipH="1">
              <a:off x="5678252" y="3045597"/>
              <a:ext cx="1103730"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3F77147B-CDF5-41D9-8927-CE9DE7F4B7C7}"/>
                </a:ext>
              </a:extLst>
            </p:cNvPr>
            <p:cNvSpPr/>
            <p:nvPr/>
          </p:nvSpPr>
          <p:spPr>
            <a:xfrm flipV="1">
              <a:off x="5791477" y="398018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1935AA91-7CB7-4F55-B7F7-DC43B29AABB3}"/>
                </a:ext>
              </a:extLst>
            </p:cNvPr>
            <p:cNvSpPr/>
            <p:nvPr/>
          </p:nvSpPr>
          <p:spPr>
            <a:xfrm>
              <a:off x="6081367" y="2723562"/>
              <a:ext cx="284052" cy="307777"/>
            </a:xfrm>
            <a:prstGeom prst="rect">
              <a:avLst/>
            </a:prstGeom>
          </p:spPr>
          <p:txBody>
            <a:bodyPr wrap="none">
              <a:spAutoFit/>
            </a:bodyPr>
            <a:lstStyle/>
            <a:p>
              <a:r>
                <a:rPr lang="en-US" dirty="0">
                  <a:solidFill>
                    <a:schemeClr val="bg1"/>
                  </a:solidFill>
                </a:rPr>
                <a:t>0</a:t>
              </a:r>
            </a:p>
          </p:txBody>
        </p:sp>
        <p:sp>
          <p:nvSpPr>
            <p:cNvPr id="61" name="Rectangle 60">
              <a:extLst>
                <a:ext uri="{FF2B5EF4-FFF2-40B4-BE49-F238E27FC236}">
                  <a16:creationId xmlns:a16="http://schemas.microsoft.com/office/drawing/2014/main" id="{20AC995B-8D62-49D9-B198-BA6A7305B5AD}"/>
                </a:ext>
              </a:extLst>
            </p:cNvPr>
            <p:cNvSpPr/>
            <p:nvPr/>
          </p:nvSpPr>
          <p:spPr>
            <a:xfrm>
              <a:off x="6120101" y="4268171"/>
              <a:ext cx="284052" cy="307777"/>
            </a:xfrm>
            <a:prstGeom prst="rect">
              <a:avLst/>
            </a:prstGeom>
          </p:spPr>
          <p:txBody>
            <a:bodyPr wrap="none">
              <a:spAutoFit/>
            </a:bodyPr>
            <a:lstStyle/>
            <a:p>
              <a:r>
                <a:rPr lang="en-US" dirty="0">
                  <a:solidFill>
                    <a:schemeClr val="bg1"/>
                  </a:solidFill>
                </a:rPr>
                <a:t>0</a:t>
              </a:r>
            </a:p>
          </p:txBody>
        </p:sp>
        <p:sp>
          <p:nvSpPr>
            <p:cNvPr id="62" name="Arrow: Curved Down 61">
              <a:extLst>
                <a:ext uri="{FF2B5EF4-FFF2-40B4-BE49-F238E27FC236}">
                  <a16:creationId xmlns:a16="http://schemas.microsoft.com/office/drawing/2014/main" id="{B3749639-BE50-4DE4-86F5-0C56B80CFB6B}"/>
                </a:ext>
              </a:extLst>
            </p:cNvPr>
            <p:cNvSpPr/>
            <p:nvPr/>
          </p:nvSpPr>
          <p:spPr>
            <a:xfrm rot="3100500" flipH="1">
              <a:off x="7047181" y="3114179"/>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67B3F016-FD2D-4D60-96C6-31EA8DBC9CC3}"/>
                </a:ext>
              </a:extLst>
            </p:cNvPr>
            <p:cNvSpPr/>
            <p:nvPr/>
          </p:nvSpPr>
          <p:spPr>
            <a:xfrm>
              <a:off x="6924819" y="2861068"/>
              <a:ext cx="284052" cy="307777"/>
            </a:xfrm>
            <a:prstGeom prst="rect">
              <a:avLst/>
            </a:prstGeom>
          </p:spPr>
          <p:txBody>
            <a:bodyPr wrap="none">
              <a:spAutoFit/>
            </a:bodyPr>
            <a:lstStyle/>
            <a:p>
              <a:r>
                <a:rPr lang="en-US" dirty="0">
                  <a:solidFill>
                    <a:schemeClr val="bg1"/>
                  </a:solidFill>
                </a:rPr>
                <a:t>1</a:t>
              </a:r>
            </a:p>
          </p:txBody>
        </p:sp>
      </p:grpSp>
    </p:spTree>
    <p:extLst>
      <p:ext uri="{BB962C8B-B14F-4D97-AF65-F5344CB8AC3E}">
        <p14:creationId xmlns:p14="http://schemas.microsoft.com/office/powerpoint/2010/main" val="206401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197755" y="43831"/>
            <a:ext cx="2624955"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F3F3F3"/>
                </a:solidFill>
                <a:latin typeface="Teko"/>
                <a:ea typeface="Teko"/>
                <a:cs typeface="Teko"/>
                <a:sym typeface="Teko"/>
              </a:rPr>
              <a:t>IMITATION LEARNING</a:t>
            </a:r>
            <a:endParaRPr sz="3000" dirty="0">
              <a:solidFill>
                <a:srgbClr val="F3F3F3"/>
              </a:solidFill>
              <a:latin typeface="Teko"/>
              <a:ea typeface="Teko"/>
              <a:cs typeface="Teko"/>
              <a:sym typeface="Teko"/>
            </a:endParaRPr>
          </a:p>
        </p:txBody>
      </p:sp>
      <p:sp>
        <p:nvSpPr>
          <p:cNvPr id="634" name="Google Shape;634;p29"/>
          <p:cNvSpPr txBox="1">
            <a:spLocks noGrp="1"/>
          </p:cNvSpPr>
          <p:nvPr>
            <p:ph type="ctrTitle" idx="3"/>
          </p:nvPr>
        </p:nvSpPr>
        <p:spPr>
          <a:xfrm>
            <a:off x="6127930" y="1095432"/>
            <a:ext cx="2597651" cy="58470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solidFill>
                  <a:srgbClr val="F3F3F3"/>
                </a:solidFill>
                <a:latin typeface="Teko"/>
                <a:ea typeface="Teko"/>
                <a:cs typeface="Teko"/>
                <a:sym typeface="Teko"/>
              </a:rPr>
              <a:t>Use Restraining Bolt</a:t>
            </a:r>
            <a:endParaRPr sz="3000" dirty="0">
              <a:solidFill>
                <a:srgbClr val="F3F3F3"/>
              </a:solidFill>
              <a:latin typeface="Teko"/>
              <a:ea typeface="Teko"/>
              <a:cs typeface="Teko"/>
              <a:sym typeface="Teko"/>
            </a:endParaRPr>
          </a:p>
        </p:txBody>
      </p:sp>
      <p:grpSp>
        <p:nvGrpSpPr>
          <p:cNvPr id="635" name="Google Shape;635;p29"/>
          <p:cNvGrpSpPr/>
          <p:nvPr/>
        </p:nvGrpSpPr>
        <p:grpSpPr>
          <a:xfrm>
            <a:off x="595622" y="576866"/>
            <a:ext cx="7844501" cy="4260947"/>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9</a:t>
            </a:fld>
            <a:endParaRPr/>
          </a:p>
        </p:txBody>
      </p:sp>
      <p:grpSp>
        <p:nvGrpSpPr>
          <p:cNvPr id="642" name="Google Shape;642;p29"/>
          <p:cNvGrpSpPr/>
          <p:nvPr/>
        </p:nvGrpSpPr>
        <p:grpSpPr>
          <a:xfrm>
            <a:off x="4024573" y="905656"/>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4388620" y="4101255"/>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31;p29">
            <a:extLst>
              <a:ext uri="{FF2B5EF4-FFF2-40B4-BE49-F238E27FC236}">
                <a16:creationId xmlns:a16="http://schemas.microsoft.com/office/drawing/2014/main" id="{FDCB2174-FFA1-4EB6-A668-77A0981A7B68}"/>
              </a:ext>
            </a:extLst>
          </p:cNvPr>
          <p:cNvSpPr txBox="1">
            <a:spLocks/>
          </p:cNvSpPr>
          <p:nvPr/>
        </p:nvSpPr>
        <p:spPr>
          <a:xfrm>
            <a:off x="346517" y="576866"/>
            <a:ext cx="2843714"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9pPr>
          </a:lstStyle>
          <a:p>
            <a:r>
              <a:rPr lang="en-US" dirty="0">
                <a:solidFill>
                  <a:srgbClr val="F3F3F3"/>
                </a:solidFill>
              </a:rPr>
              <a:t>Learn Restraining Bolt</a:t>
            </a:r>
          </a:p>
        </p:txBody>
      </p:sp>
      <p:grpSp>
        <p:nvGrpSpPr>
          <p:cNvPr id="577" name="Группа 576">
            <a:extLst>
              <a:ext uri="{FF2B5EF4-FFF2-40B4-BE49-F238E27FC236}">
                <a16:creationId xmlns:a16="http://schemas.microsoft.com/office/drawing/2014/main" id="{14114EC2-0409-464F-8F41-BC2AF96F175E}"/>
              </a:ext>
            </a:extLst>
          </p:cNvPr>
          <p:cNvGrpSpPr/>
          <p:nvPr/>
        </p:nvGrpSpPr>
        <p:grpSpPr>
          <a:xfrm>
            <a:off x="187304" y="1637241"/>
            <a:ext cx="3331473" cy="2700268"/>
            <a:chOff x="198543" y="1671493"/>
            <a:chExt cx="3331473" cy="2700268"/>
          </a:xfrm>
        </p:grpSpPr>
        <p:grpSp>
          <p:nvGrpSpPr>
            <p:cNvPr id="10" name="Группа 9">
              <a:extLst>
                <a:ext uri="{FF2B5EF4-FFF2-40B4-BE49-F238E27FC236}">
                  <a16:creationId xmlns:a16="http://schemas.microsoft.com/office/drawing/2014/main" id="{E6FF9095-D255-4E56-995D-6E012872A5C1}"/>
                </a:ext>
              </a:extLst>
            </p:cNvPr>
            <p:cNvGrpSpPr/>
            <p:nvPr/>
          </p:nvGrpSpPr>
          <p:grpSpPr>
            <a:xfrm>
              <a:off x="690149" y="1671493"/>
              <a:ext cx="2424223" cy="584703"/>
              <a:chOff x="766008" y="1566157"/>
              <a:chExt cx="2424223" cy="584703"/>
            </a:xfrm>
          </p:grpSpPr>
          <p:sp>
            <p:nvSpPr>
              <p:cNvPr id="8" name="Прямоугольник 7" descr="fdsf&#10;">
                <a:extLst>
                  <a:ext uri="{FF2B5EF4-FFF2-40B4-BE49-F238E27FC236}">
                    <a16:creationId xmlns:a16="http://schemas.microsoft.com/office/drawing/2014/main" id="{B83C1648-EE1D-4C88-970C-18E77C8F0FCE}"/>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6522B25B-197F-4E0C-BF13-A6D29F354DFB}"/>
                  </a:ext>
                </a:extLst>
              </p:cNvPr>
              <p:cNvSpPr txBox="1"/>
              <p:nvPr/>
            </p:nvSpPr>
            <p:spPr>
              <a:xfrm>
                <a:off x="766008" y="1673843"/>
                <a:ext cx="2424223"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Restraining Bolt</a:t>
                </a:r>
              </a:p>
              <a:p>
                <a:pPr algn="ctr"/>
                <a:r>
                  <a:rPr lang="en-US" sz="900" dirty="0">
                    <a:solidFill>
                      <a:schemeClr val="bg1"/>
                    </a:solidFill>
                    <a:latin typeface="Source Code Pro" panose="020B0604020202020204" charset="0"/>
                    <a:ea typeface="Source Code Pro" panose="020B0604020202020204" charset="0"/>
                  </a:rPr>
                  <a:t>(DFA learner)</a:t>
                </a:r>
                <a:endParaRPr lang="ru-RU" sz="900" dirty="0">
                  <a:solidFill>
                    <a:schemeClr val="bg1"/>
                  </a:solidFill>
                  <a:latin typeface="Source Code Pro" panose="020B0604020202020204" charset="0"/>
                  <a:ea typeface="Source Code Pro" panose="020B0604020202020204" charset="0"/>
                </a:endParaRPr>
              </a:p>
            </p:txBody>
          </p:sp>
        </p:grpSp>
        <p:grpSp>
          <p:nvGrpSpPr>
            <p:cNvPr id="18" name="Группа 17">
              <a:extLst>
                <a:ext uri="{FF2B5EF4-FFF2-40B4-BE49-F238E27FC236}">
                  <a16:creationId xmlns:a16="http://schemas.microsoft.com/office/drawing/2014/main" id="{2ECD409C-09D0-4245-BED6-33CFB98EAED4}"/>
                </a:ext>
              </a:extLst>
            </p:cNvPr>
            <p:cNvGrpSpPr/>
            <p:nvPr/>
          </p:nvGrpSpPr>
          <p:grpSpPr>
            <a:xfrm>
              <a:off x="647686" y="2473854"/>
              <a:ext cx="2424223" cy="575988"/>
              <a:chOff x="766007" y="2515278"/>
              <a:chExt cx="2424223" cy="575988"/>
            </a:xfrm>
          </p:grpSpPr>
          <p:grpSp>
            <p:nvGrpSpPr>
              <p:cNvPr id="33" name="Группа 32">
                <a:extLst>
                  <a:ext uri="{FF2B5EF4-FFF2-40B4-BE49-F238E27FC236}">
                    <a16:creationId xmlns:a16="http://schemas.microsoft.com/office/drawing/2014/main" id="{3BF5B8CC-E6FC-4363-923C-0969C54A22FB}"/>
                  </a:ext>
                </a:extLst>
              </p:cNvPr>
              <p:cNvGrpSpPr/>
              <p:nvPr/>
            </p:nvGrpSpPr>
            <p:grpSpPr>
              <a:xfrm>
                <a:off x="766007" y="2721934"/>
                <a:ext cx="2424223" cy="369332"/>
                <a:chOff x="766008" y="1566157"/>
                <a:chExt cx="2424223" cy="584703"/>
              </a:xfrm>
            </p:grpSpPr>
            <p:sp>
              <p:nvSpPr>
                <p:cNvPr id="34" name="Прямоугольник 33" descr="fdsf&#10;">
                  <a:extLst>
                    <a:ext uri="{FF2B5EF4-FFF2-40B4-BE49-F238E27FC236}">
                      <a16:creationId xmlns:a16="http://schemas.microsoft.com/office/drawing/2014/main" id="{850F8613-EF36-4AC5-B7DB-8AD36680A39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4625E89A-E774-4843-B26B-BE409741DD18}"/>
                    </a:ext>
                  </a:extLst>
                </p:cNvPr>
                <p:cNvSpPr txBox="1"/>
                <p:nvPr/>
              </p:nvSpPr>
              <p:spPr>
                <a:xfrm>
                  <a:off x="766008" y="1673843"/>
                  <a:ext cx="2424223" cy="2308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Teacher</a:t>
                  </a:r>
                  <a:endParaRPr lang="ru-RU" sz="900" dirty="0">
                    <a:solidFill>
                      <a:schemeClr val="bg1"/>
                    </a:solidFill>
                    <a:latin typeface="Source Code Pro" panose="020B0604020202020204" charset="0"/>
                    <a:ea typeface="Source Code Pro" panose="020B0604020202020204" charset="0"/>
                  </a:endParaRPr>
                </a:p>
              </p:txBody>
            </p:sp>
          </p:grpSp>
          <p:sp>
            <p:nvSpPr>
              <p:cNvPr id="37" name="Прямоугольник 36" descr="fdsf&#10;">
                <a:extLst>
                  <a:ext uri="{FF2B5EF4-FFF2-40B4-BE49-F238E27FC236}">
                    <a16:creationId xmlns:a16="http://schemas.microsoft.com/office/drawing/2014/main" id="{3354C298-C48D-40FA-9B0C-4F7C0BBE2BA5}"/>
                  </a:ext>
                </a:extLst>
              </p:cNvPr>
              <p:cNvSpPr/>
              <p:nvPr/>
            </p:nvSpPr>
            <p:spPr>
              <a:xfrm>
                <a:off x="1617303" y="2515278"/>
                <a:ext cx="721643" cy="274677"/>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TextBox 37">
                <a:extLst>
                  <a:ext uri="{FF2B5EF4-FFF2-40B4-BE49-F238E27FC236}">
                    <a16:creationId xmlns:a16="http://schemas.microsoft.com/office/drawing/2014/main" id="{653CFAA0-0387-4FC1-BEF4-F7955982878B}"/>
                  </a:ext>
                </a:extLst>
              </p:cNvPr>
              <p:cNvSpPr txBox="1"/>
              <p:nvPr/>
            </p:nvSpPr>
            <p:spPr>
              <a:xfrm>
                <a:off x="1509044" y="2565866"/>
                <a:ext cx="938148" cy="216876"/>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T-rewards</a:t>
                </a:r>
                <a:endParaRPr lang="ru-RU" sz="900" dirty="0">
                  <a:solidFill>
                    <a:schemeClr val="bg1"/>
                  </a:solidFill>
                  <a:latin typeface="Source Code Pro" panose="020B0604020202020204" charset="0"/>
                  <a:ea typeface="Source Code Pro" panose="020B0604020202020204" charset="0"/>
                </a:endParaRPr>
              </a:p>
            </p:txBody>
          </p:sp>
        </p:grpSp>
        <p:grpSp>
          <p:nvGrpSpPr>
            <p:cNvPr id="16" name="Группа 15">
              <a:extLst>
                <a:ext uri="{FF2B5EF4-FFF2-40B4-BE49-F238E27FC236}">
                  <a16:creationId xmlns:a16="http://schemas.microsoft.com/office/drawing/2014/main" id="{496D4050-7033-4AF9-903C-4BB5978E2E53}"/>
                </a:ext>
              </a:extLst>
            </p:cNvPr>
            <p:cNvGrpSpPr/>
            <p:nvPr/>
          </p:nvGrpSpPr>
          <p:grpSpPr>
            <a:xfrm>
              <a:off x="595623" y="3293850"/>
              <a:ext cx="2698503" cy="1077911"/>
              <a:chOff x="140772" y="3223836"/>
              <a:chExt cx="2698503" cy="1077911"/>
            </a:xfrm>
          </p:grpSpPr>
          <p:grpSp>
            <p:nvGrpSpPr>
              <p:cNvPr id="14" name="Группа 13">
                <a:extLst>
                  <a:ext uri="{FF2B5EF4-FFF2-40B4-BE49-F238E27FC236}">
                    <a16:creationId xmlns:a16="http://schemas.microsoft.com/office/drawing/2014/main" id="{E4AE741F-07F3-4897-BD89-6391D6776010}"/>
                  </a:ext>
                </a:extLst>
              </p:cNvPr>
              <p:cNvGrpSpPr/>
              <p:nvPr/>
            </p:nvGrpSpPr>
            <p:grpSpPr>
              <a:xfrm>
                <a:off x="766007" y="3398048"/>
                <a:ext cx="1362806" cy="703207"/>
                <a:chOff x="508525" y="3481877"/>
                <a:chExt cx="1362806" cy="703207"/>
              </a:xfrm>
            </p:grpSpPr>
            <p:sp>
              <p:nvSpPr>
                <p:cNvPr id="12" name="Прямоугольник: скругленные углы 11">
                  <a:extLst>
                    <a:ext uri="{FF2B5EF4-FFF2-40B4-BE49-F238E27FC236}">
                      <a16:creationId xmlns:a16="http://schemas.microsoft.com/office/drawing/2014/main" id="{04B818C1-A019-432C-8FCC-58BFC7A75F11}"/>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05D46671-7733-45B3-81EA-AACE9B8FDCFB}"/>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48" name="Группа 47">
                <a:extLst>
                  <a:ext uri="{FF2B5EF4-FFF2-40B4-BE49-F238E27FC236}">
                    <a16:creationId xmlns:a16="http://schemas.microsoft.com/office/drawing/2014/main" id="{6861498B-36EE-490A-A461-B029615A7404}"/>
                  </a:ext>
                </a:extLst>
              </p:cNvPr>
              <p:cNvGrpSpPr/>
              <p:nvPr/>
            </p:nvGrpSpPr>
            <p:grpSpPr>
              <a:xfrm>
                <a:off x="157356" y="3895801"/>
                <a:ext cx="904981" cy="405946"/>
                <a:chOff x="2309357" y="3247335"/>
                <a:chExt cx="904981" cy="405946"/>
              </a:xfrm>
            </p:grpSpPr>
            <p:sp>
              <p:nvSpPr>
                <p:cNvPr id="49" name="Прямоугольник 48" descr="fdsf&#10;">
                  <a:extLst>
                    <a:ext uri="{FF2B5EF4-FFF2-40B4-BE49-F238E27FC236}">
                      <a16:creationId xmlns:a16="http://schemas.microsoft.com/office/drawing/2014/main" id="{140F9AC9-156F-4F02-959D-C0BDC72E1B82}"/>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Box 49">
                  <a:extLst>
                    <a:ext uri="{FF2B5EF4-FFF2-40B4-BE49-F238E27FC236}">
                      <a16:creationId xmlns:a16="http://schemas.microsoft.com/office/drawing/2014/main" id="{600A1CB7-58C0-4A0D-B076-CA4AAE7C7065}"/>
                    </a:ext>
                  </a:extLst>
                </p:cNvPr>
                <p:cNvSpPr txBox="1"/>
                <p:nvPr/>
              </p:nvSpPr>
              <p:spPr>
                <a:xfrm>
                  <a:off x="2309357" y="327788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51" name="Группа 50">
                <a:extLst>
                  <a:ext uri="{FF2B5EF4-FFF2-40B4-BE49-F238E27FC236}">
                    <a16:creationId xmlns:a16="http://schemas.microsoft.com/office/drawing/2014/main" id="{46266247-9E7F-4C7B-9622-5D049D3CF621}"/>
                  </a:ext>
                </a:extLst>
              </p:cNvPr>
              <p:cNvGrpSpPr/>
              <p:nvPr/>
            </p:nvGrpSpPr>
            <p:grpSpPr>
              <a:xfrm>
                <a:off x="140772" y="3223836"/>
                <a:ext cx="904981" cy="405946"/>
                <a:chOff x="2292773" y="3247335"/>
                <a:chExt cx="904981" cy="405946"/>
              </a:xfrm>
            </p:grpSpPr>
            <p:sp>
              <p:nvSpPr>
                <p:cNvPr id="52" name="Прямоугольник 51" descr="fdsf&#10;">
                  <a:extLst>
                    <a:ext uri="{FF2B5EF4-FFF2-40B4-BE49-F238E27FC236}">
                      <a16:creationId xmlns:a16="http://schemas.microsoft.com/office/drawing/2014/main" id="{7D21EAF1-9A70-4969-A7E0-F0B71A00E344}"/>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TextBox 52">
                  <a:extLst>
                    <a:ext uri="{FF2B5EF4-FFF2-40B4-BE49-F238E27FC236}">
                      <a16:creationId xmlns:a16="http://schemas.microsoft.com/office/drawing/2014/main" id="{E600D865-1D58-45B8-9F9B-EB0617F51CDD}"/>
                    </a:ext>
                  </a:extLst>
                </p:cNvPr>
                <p:cNvSpPr txBox="1"/>
                <p:nvPr/>
              </p:nvSpPr>
              <p:spPr>
                <a:xfrm>
                  <a:off x="2292773" y="326564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15" name="Группа 14">
                <a:extLst>
                  <a:ext uri="{FF2B5EF4-FFF2-40B4-BE49-F238E27FC236}">
                    <a16:creationId xmlns:a16="http://schemas.microsoft.com/office/drawing/2014/main" id="{B4098600-CD26-47EE-9045-DE52346DB374}"/>
                  </a:ext>
                </a:extLst>
              </p:cNvPr>
              <p:cNvGrpSpPr/>
              <p:nvPr/>
            </p:nvGrpSpPr>
            <p:grpSpPr>
              <a:xfrm>
                <a:off x="1934294" y="3549818"/>
                <a:ext cx="904981" cy="405946"/>
                <a:chOff x="2292773" y="3247335"/>
                <a:chExt cx="904981" cy="405946"/>
              </a:xfrm>
            </p:grpSpPr>
            <p:sp>
              <p:nvSpPr>
                <p:cNvPr id="43" name="Прямоугольник 42" descr="fdsf&#10;">
                  <a:extLst>
                    <a:ext uri="{FF2B5EF4-FFF2-40B4-BE49-F238E27FC236}">
                      <a16:creationId xmlns:a16="http://schemas.microsoft.com/office/drawing/2014/main" id="{850FDAB7-A7F9-4BAE-8A80-CB08D3AEC380}"/>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TextBox 43">
                  <a:extLst>
                    <a:ext uri="{FF2B5EF4-FFF2-40B4-BE49-F238E27FC236}">
                      <a16:creationId xmlns:a16="http://schemas.microsoft.com/office/drawing/2014/main" id="{12076BC5-DEF9-45A3-B66A-6F3E55020685}"/>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25" name="Соединитель: изогнутый 24">
              <a:extLst>
                <a:ext uri="{FF2B5EF4-FFF2-40B4-BE49-F238E27FC236}">
                  <a16:creationId xmlns:a16="http://schemas.microsoft.com/office/drawing/2014/main" id="{41F906E4-5C3F-48FC-BBB9-23EEA3DF0B51}"/>
                </a:ext>
              </a:extLst>
            </p:cNvPr>
            <p:cNvCxnSpPr>
              <a:cxnSpLocks/>
              <a:endCxn id="44" idx="3"/>
            </p:cNvCxnSpPr>
            <p:nvPr/>
          </p:nvCxnSpPr>
          <p:spPr>
            <a:xfrm rot="16200000" flipH="1">
              <a:off x="2564346" y="3093025"/>
              <a:ext cx="957630" cy="501930"/>
            </a:xfrm>
            <a:prstGeom prst="curvedConnector4">
              <a:avLst>
                <a:gd name="adj1" fmla="val 17042"/>
                <a:gd name="adj2" fmla="val 1391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изогнутый 66">
              <a:extLst>
                <a:ext uri="{FF2B5EF4-FFF2-40B4-BE49-F238E27FC236}">
                  <a16:creationId xmlns:a16="http://schemas.microsoft.com/office/drawing/2014/main" id="{28DE7519-ED17-4F95-AC6C-EFC83AA5E47E}"/>
                </a:ext>
              </a:extLst>
            </p:cNvPr>
            <p:cNvCxnSpPr>
              <a:cxnSpLocks/>
              <a:stCxn id="37" idx="0"/>
              <a:endCxn id="8" idx="2"/>
            </p:cNvCxnSpPr>
            <p:nvPr/>
          </p:nvCxnSpPr>
          <p:spPr>
            <a:xfrm rot="5400000" flipH="1" flipV="1">
              <a:off x="1772211" y="2343789"/>
              <a:ext cx="217658" cy="424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Соединитель: изогнутый 74">
              <a:extLst>
                <a:ext uri="{FF2B5EF4-FFF2-40B4-BE49-F238E27FC236}">
                  <a16:creationId xmlns:a16="http://schemas.microsoft.com/office/drawing/2014/main" id="{27AE2AAB-E2AB-4571-8F3A-FA5CF06829D5}"/>
                </a:ext>
              </a:extLst>
            </p:cNvPr>
            <p:cNvCxnSpPr>
              <a:cxnSpLocks/>
              <a:stCxn id="50" idx="1"/>
            </p:cNvCxnSpPr>
            <p:nvPr/>
          </p:nvCxnSpPr>
          <p:spPr>
            <a:xfrm rot="10800000" flipH="1">
              <a:off x="612206" y="1963844"/>
              <a:ext cx="331809" cy="2217184"/>
            </a:xfrm>
            <a:prstGeom prst="curvedConnector4">
              <a:avLst>
                <a:gd name="adj1" fmla="val -126575"/>
                <a:gd name="adj2" fmla="val 9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Соединитель: изогнутый 80">
              <a:extLst>
                <a:ext uri="{FF2B5EF4-FFF2-40B4-BE49-F238E27FC236}">
                  <a16:creationId xmlns:a16="http://schemas.microsoft.com/office/drawing/2014/main" id="{AE6DF778-2361-4718-946C-72095A10E0E9}"/>
                </a:ext>
              </a:extLst>
            </p:cNvPr>
            <p:cNvCxnSpPr>
              <a:cxnSpLocks/>
              <a:stCxn id="53" idx="1"/>
              <a:endCxn id="34" idx="1"/>
            </p:cNvCxnSpPr>
            <p:nvPr/>
          </p:nvCxnSpPr>
          <p:spPr>
            <a:xfrm rot="10800000" flipH="1">
              <a:off x="595622" y="2865177"/>
              <a:ext cx="331809" cy="631647"/>
            </a:xfrm>
            <a:prstGeom prst="curvedConnector3">
              <a:avLst>
                <a:gd name="adj1" fmla="val -68895"/>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8824B59-8EAE-4D14-80E3-64CC06CAE7EF}"/>
                </a:ext>
              </a:extLst>
            </p:cNvPr>
            <p:cNvSpPr txBox="1"/>
            <p:nvPr/>
          </p:nvSpPr>
          <p:spPr>
            <a:xfrm>
              <a:off x="262494" y="1701954"/>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1" name="TextBox 150">
              <a:extLst>
                <a:ext uri="{FF2B5EF4-FFF2-40B4-BE49-F238E27FC236}">
                  <a16:creationId xmlns:a16="http://schemas.microsoft.com/office/drawing/2014/main" id="{E0495E6D-052B-417B-9436-4DB2A21CFE32}"/>
                </a:ext>
              </a:extLst>
            </p:cNvPr>
            <p:cNvSpPr txBox="1"/>
            <p:nvPr/>
          </p:nvSpPr>
          <p:spPr>
            <a:xfrm rot="20157452">
              <a:off x="198543" y="2703793"/>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3" name="TextBox 152">
              <a:extLst>
                <a:ext uri="{FF2B5EF4-FFF2-40B4-BE49-F238E27FC236}">
                  <a16:creationId xmlns:a16="http://schemas.microsoft.com/office/drawing/2014/main" id="{80354E64-FD29-445F-BD02-D7F74E75CC94}"/>
                </a:ext>
              </a:extLst>
            </p:cNvPr>
            <p:cNvSpPr txBox="1"/>
            <p:nvPr/>
          </p:nvSpPr>
          <p:spPr>
            <a:xfrm>
              <a:off x="1912722" y="2216769"/>
              <a:ext cx="1581608"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teacher rewards</a:t>
              </a:r>
              <a:endParaRPr lang="ru-RU" sz="1000" dirty="0">
                <a:solidFill>
                  <a:srgbClr val="FFC000"/>
                </a:solidFill>
                <a:latin typeface="Source Code Pro" panose="020B0604020202020204" charset="0"/>
                <a:ea typeface="Source Code Pro" panose="020B0604020202020204" charset="0"/>
              </a:endParaRPr>
            </a:p>
          </p:txBody>
        </p:sp>
        <p:sp>
          <p:nvSpPr>
            <p:cNvPr id="154" name="TextBox 153">
              <a:extLst>
                <a:ext uri="{FF2B5EF4-FFF2-40B4-BE49-F238E27FC236}">
                  <a16:creationId xmlns:a16="http://schemas.microsoft.com/office/drawing/2014/main" id="{BD4E0888-EFFE-44C6-B64A-EC9253109DB0}"/>
                </a:ext>
              </a:extLst>
            </p:cNvPr>
            <p:cNvSpPr txBox="1"/>
            <p:nvPr/>
          </p:nvSpPr>
          <p:spPr>
            <a:xfrm rot="1255974">
              <a:off x="2879041" y="2738245"/>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nvGrpSpPr>
          <p:cNvPr id="578" name="Группа 577">
            <a:extLst>
              <a:ext uri="{FF2B5EF4-FFF2-40B4-BE49-F238E27FC236}">
                <a16:creationId xmlns:a16="http://schemas.microsoft.com/office/drawing/2014/main" id="{A97C7C8C-2DF4-484D-BF33-1C0599378379}"/>
              </a:ext>
            </a:extLst>
          </p:cNvPr>
          <p:cNvGrpSpPr/>
          <p:nvPr/>
        </p:nvGrpSpPr>
        <p:grpSpPr>
          <a:xfrm>
            <a:off x="5383418" y="1837779"/>
            <a:ext cx="3305810" cy="2880252"/>
            <a:chOff x="5348229" y="1740874"/>
            <a:chExt cx="3305810" cy="2880252"/>
          </a:xfrm>
        </p:grpSpPr>
        <p:cxnSp>
          <p:nvCxnSpPr>
            <p:cNvPr id="133" name="Соединитель: изогнутый 132">
              <a:extLst>
                <a:ext uri="{FF2B5EF4-FFF2-40B4-BE49-F238E27FC236}">
                  <a16:creationId xmlns:a16="http://schemas.microsoft.com/office/drawing/2014/main" id="{98332993-841F-4AE0-A90B-1536457723E4}"/>
                </a:ext>
              </a:extLst>
            </p:cNvPr>
            <p:cNvCxnSpPr>
              <a:cxnSpLocks/>
              <a:stCxn id="123" idx="0"/>
              <a:endCxn id="117" idx="2"/>
            </p:cNvCxnSpPr>
            <p:nvPr/>
          </p:nvCxnSpPr>
          <p:spPr>
            <a:xfrm rot="5400000" flipH="1" flipV="1">
              <a:off x="6915262" y="3186405"/>
              <a:ext cx="385966" cy="684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6" name="Группа 575">
              <a:extLst>
                <a:ext uri="{FF2B5EF4-FFF2-40B4-BE49-F238E27FC236}">
                  <a16:creationId xmlns:a16="http://schemas.microsoft.com/office/drawing/2014/main" id="{AD019474-41A5-4B15-83D9-584879DCA69D}"/>
                </a:ext>
              </a:extLst>
            </p:cNvPr>
            <p:cNvGrpSpPr/>
            <p:nvPr/>
          </p:nvGrpSpPr>
          <p:grpSpPr>
            <a:xfrm>
              <a:off x="5348229" y="1740874"/>
              <a:ext cx="3305810" cy="2880252"/>
              <a:chOff x="5286297" y="1917578"/>
              <a:chExt cx="3305810" cy="2880252"/>
            </a:xfrm>
          </p:grpSpPr>
          <p:grpSp>
            <p:nvGrpSpPr>
              <p:cNvPr id="116" name="Группа 115">
                <a:extLst>
                  <a:ext uri="{FF2B5EF4-FFF2-40B4-BE49-F238E27FC236}">
                    <a16:creationId xmlns:a16="http://schemas.microsoft.com/office/drawing/2014/main" id="{46B4F498-C679-4ED2-8EE1-C784D8D74F05}"/>
                  </a:ext>
                </a:extLst>
              </p:cNvPr>
              <p:cNvGrpSpPr/>
              <p:nvPr/>
            </p:nvGrpSpPr>
            <p:grpSpPr>
              <a:xfrm>
                <a:off x="6032033" y="2819159"/>
                <a:ext cx="2045383" cy="385168"/>
                <a:chOff x="735457" y="1566157"/>
                <a:chExt cx="2424223" cy="584703"/>
              </a:xfrm>
            </p:grpSpPr>
            <p:sp>
              <p:nvSpPr>
                <p:cNvPr id="117" name="Прямоугольник 116" descr="fdsf&#10;">
                  <a:extLst>
                    <a:ext uri="{FF2B5EF4-FFF2-40B4-BE49-F238E27FC236}">
                      <a16:creationId xmlns:a16="http://schemas.microsoft.com/office/drawing/2014/main" id="{0CBDE147-7C93-46B9-813D-209AC31814E5}"/>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a:extLst>
                    <a:ext uri="{FF2B5EF4-FFF2-40B4-BE49-F238E27FC236}">
                      <a16:creationId xmlns:a16="http://schemas.microsoft.com/office/drawing/2014/main" id="{9DCB3335-1980-4DE1-AD7F-F129D7A71C2A}"/>
                    </a:ext>
                  </a:extLst>
                </p:cNvPr>
                <p:cNvSpPr txBox="1"/>
                <p:nvPr/>
              </p:nvSpPr>
              <p:spPr>
                <a:xfrm>
                  <a:off x="735457" y="1651479"/>
                  <a:ext cx="2424223" cy="230833"/>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Agent</a:t>
                  </a:r>
                  <a:endParaRPr lang="ru-RU" sz="900" dirty="0">
                    <a:solidFill>
                      <a:schemeClr val="bg1"/>
                    </a:solidFill>
                    <a:latin typeface="Source Code Pro" panose="020B0604020202020204" charset="0"/>
                    <a:ea typeface="Source Code Pro" panose="020B0604020202020204" charset="0"/>
                  </a:endParaRPr>
                </a:p>
              </p:txBody>
            </p:sp>
          </p:grpSp>
          <p:grpSp>
            <p:nvGrpSpPr>
              <p:cNvPr id="119" name="Группа 118">
                <a:extLst>
                  <a:ext uri="{FF2B5EF4-FFF2-40B4-BE49-F238E27FC236}">
                    <a16:creationId xmlns:a16="http://schemas.microsoft.com/office/drawing/2014/main" id="{7914FBDF-F885-4190-9774-AA36C478A73B}"/>
                  </a:ext>
                </a:extLst>
              </p:cNvPr>
              <p:cNvGrpSpPr/>
              <p:nvPr/>
            </p:nvGrpSpPr>
            <p:grpSpPr>
              <a:xfrm>
                <a:off x="6122358" y="1917578"/>
                <a:ext cx="1864764" cy="584703"/>
                <a:chOff x="1045754" y="1566157"/>
                <a:chExt cx="1864764" cy="584703"/>
              </a:xfrm>
            </p:grpSpPr>
            <p:sp>
              <p:nvSpPr>
                <p:cNvPr id="120" name="Прямоугольник 119" descr="fdsf&#10;">
                  <a:extLst>
                    <a:ext uri="{FF2B5EF4-FFF2-40B4-BE49-F238E27FC236}">
                      <a16:creationId xmlns:a16="http://schemas.microsoft.com/office/drawing/2014/main" id="{170F0979-5812-426B-9EA0-6102AFE824B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TextBox 120">
                  <a:extLst>
                    <a:ext uri="{FF2B5EF4-FFF2-40B4-BE49-F238E27FC236}">
                      <a16:creationId xmlns:a16="http://schemas.microsoft.com/office/drawing/2014/main" id="{79EC7BD1-A075-4F6A-8300-D251B18D874A}"/>
                    </a:ext>
                  </a:extLst>
                </p:cNvPr>
                <p:cNvSpPr txBox="1"/>
                <p:nvPr/>
              </p:nvSpPr>
              <p:spPr>
                <a:xfrm>
                  <a:off x="1265340" y="1675790"/>
                  <a:ext cx="1451365"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Restraining Bolt</a:t>
                  </a:r>
                </a:p>
                <a:p>
                  <a:pPr algn="ctr"/>
                  <a:r>
                    <a:rPr lang="en-US" sz="900" dirty="0">
                      <a:solidFill>
                        <a:schemeClr val="bg1"/>
                      </a:solidFill>
                      <a:latin typeface="Source Code Pro" panose="020B0604020202020204" charset="0"/>
                      <a:ea typeface="Source Code Pro" panose="020B0604020202020204" charset="0"/>
                    </a:rPr>
                    <a:t>(DFA + rewards)</a:t>
                  </a:r>
                  <a:endParaRPr lang="ru-RU" sz="900" dirty="0">
                    <a:solidFill>
                      <a:schemeClr val="bg1"/>
                    </a:solidFill>
                    <a:latin typeface="Source Code Pro" panose="020B0604020202020204" charset="0"/>
                    <a:ea typeface="Source Code Pro" panose="020B0604020202020204" charset="0"/>
                  </a:endParaRPr>
                </a:p>
              </p:txBody>
            </p:sp>
          </p:grpSp>
          <p:grpSp>
            <p:nvGrpSpPr>
              <p:cNvPr id="64" name="Группа 63">
                <a:extLst>
                  <a:ext uri="{FF2B5EF4-FFF2-40B4-BE49-F238E27FC236}">
                    <a16:creationId xmlns:a16="http://schemas.microsoft.com/office/drawing/2014/main" id="{AC4B0CA9-F682-42B5-BC66-A564C06F264D}"/>
                  </a:ext>
                </a:extLst>
              </p:cNvPr>
              <p:cNvGrpSpPr/>
              <p:nvPr/>
            </p:nvGrpSpPr>
            <p:grpSpPr>
              <a:xfrm>
                <a:off x="5705473" y="3590293"/>
                <a:ext cx="2698503" cy="1207537"/>
                <a:chOff x="5591746" y="3592608"/>
                <a:chExt cx="2698503" cy="1207537"/>
              </a:xfrm>
            </p:grpSpPr>
            <p:grpSp>
              <p:nvGrpSpPr>
                <p:cNvPr id="87" name="Группа 86">
                  <a:extLst>
                    <a:ext uri="{FF2B5EF4-FFF2-40B4-BE49-F238E27FC236}">
                      <a16:creationId xmlns:a16="http://schemas.microsoft.com/office/drawing/2014/main" id="{E62BDDB6-19AE-4A33-934B-9E62824AD4ED}"/>
                    </a:ext>
                  </a:extLst>
                </p:cNvPr>
                <p:cNvGrpSpPr/>
                <p:nvPr/>
              </p:nvGrpSpPr>
              <p:grpSpPr>
                <a:xfrm>
                  <a:off x="5591746" y="3722234"/>
                  <a:ext cx="2698503" cy="1077911"/>
                  <a:chOff x="140772" y="3223836"/>
                  <a:chExt cx="2698503" cy="1077911"/>
                </a:xfrm>
              </p:grpSpPr>
              <p:grpSp>
                <p:nvGrpSpPr>
                  <p:cNvPr id="88" name="Группа 87">
                    <a:extLst>
                      <a:ext uri="{FF2B5EF4-FFF2-40B4-BE49-F238E27FC236}">
                        <a16:creationId xmlns:a16="http://schemas.microsoft.com/office/drawing/2014/main" id="{A5F42B17-5025-4886-BF1B-1B1EC22D32CC}"/>
                      </a:ext>
                    </a:extLst>
                  </p:cNvPr>
                  <p:cNvGrpSpPr/>
                  <p:nvPr/>
                </p:nvGrpSpPr>
                <p:grpSpPr>
                  <a:xfrm>
                    <a:off x="766007" y="3398048"/>
                    <a:ext cx="1362806" cy="703207"/>
                    <a:chOff x="508525" y="3481877"/>
                    <a:chExt cx="1362806" cy="703207"/>
                  </a:xfrm>
                </p:grpSpPr>
                <p:sp>
                  <p:nvSpPr>
                    <p:cNvPr id="98" name="Прямоугольник: скругленные углы 97">
                      <a:extLst>
                        <a:ext uri="{FF2B5EF4-FFF2-40B4-BE49-F238E27FC236}">
                          <a16:creationId xmlns:a16="http://schemas.microsoft.com/office/drawing/2014/main" id="{987776F5-94AB-4075-B2FB-47AC2DFFD8B7}"/>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TextBox 98">
                      <a:extLst>
                        <a:ext uri="{FF2B5EF4-FFF2-40B4-BE49-F238E27FC236}">
                          <a16:creationId xmlns:a16="http://schemas.microsoft.com/office/drawing/2014/main" id="{458BC4D5-8B87-4EF7-A7B9-DED0C89DF6AE}"/>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89" name="Группа 88">
                    <a:extLst>
                      <a:ext uri="{FF2B5EF4-FFF2-40B4-BE49-F238E27FC236}">
                        <a16:creationId xmlns:a16="http://schemas.microsoft.com/office/drawing/2014/main" id="{2B94F77E-6476-4E96-8705-631E966AFE5F}"/>
                      </a:ext>
                    </a:extLst>
                  </p:cNvPr>
                  <p:cNvGrpSpPr/>
                  <p:nvPr/>
                </p:nvGrpSpPr>
                <p:grpSpPr>
                  <a:xfrm>
                    <a:off x="157356" y="3895801"/>
                    <a:ext cx="904981" cy="405946"/>
                    <a:chOff x="2309357" y="3247335"/>
                    <a:chExt cx="904981" cy="405946"/>
                  </a:xfrm>
                </p:grpSpPr>
                <p:sp>
                  <p:nvSpPr>
                    <p:cNvPr id="96" name="Прямоугольник 95" descr="fdsf&#10;">
                      <a:extLst>
                        <a:ext uri="{FF2B5EF4-FFF2-40B4-BE49-F238E27FC236}">
                          <a16:creationId xmlns:a16="http://schemas.microsoft.com/office/drawing/2014/main" id="{886535A2-6B5B-4985-B523-25EA8CDC5665}"/>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7" name="TextBox 96">
                      <a:extLst>
                        <a:ext uri="{FF2B5EF4-FFF2-40B4-BE49-F238E27FC236}">
                          <a16:creationId xmlns:a16="http://schemas.microsoft.com/office/drawing/2014/main" id="{52B0DF3A-DAE6-440A-B289-0C160870C709}"/>
                        </a:ext>
                      </a:extLst>
                    </p:cNvPr>
                    <p:cNvSpPr txBox="1"/>
                    <p:nvPr/>
                  </p:nvSpPr>
                  <p:spPr>
                    <a:xfrm>
                      <a:off x="2309357" y="327788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0" name="Группа 89">
                    <a:extLst>
                      <a:ext uri="{FF2B5EF4-FFF2-40B4-BE49-F238E27FC236}">
                        <a16:creationId xmlns:a16="http://schemas.microsoft.com/office/drawing/2014/main" id="{E8CE1350-C28C-45E9-9ADD-C0CD7DD0ED26}"/>
                      </a:ext>
                    </a:extLst>
                  </p:cNvPr>
                  <p:cNvGrpSpPr/>
                  <p:nvPr/>
                </p:nvGrpSpPr>
                <p:grpSpPr>
                  <a:xfrm>
                    <a:off x="140772" y="3223836"/>
                    <a:ext cx="904981" cy="405946"/>
                    <a:chOff x="2292773" y="3247335"/>
                    <a:chExt cx="904981" cy="405946"/>
                  </a:xfrm>
                </p:grpSpPr>
                <p:sp>
                  <p:nvSpPr>
                    <p:cNvPr id="94" name="Прямоугольник 93" descr="fdsf&#10;">
                      <a:extLst>
                        <a:ext uri="{FF2B5EF4-FFF2-40B4-BE49-F238E27FC236}">
                          <a16:creationId xmlns:a16="http://schemas.microsoft.com/office/drawing/2014/main" id="{FA791E2B-812D-42F1-94FE-53BBCA765B61}"/>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5" name="TextBox 94">
                      <a:extLst>
                        <a:ext uri="{FF2B5EF4-FFF2-40B4-BE49-F238E27FC236}">
                          <a16:creationId xmlns:a16="http://schemas.microsoft.com/office/drawing/2014/main" id="{A72D837C-1E77-40CC-A3E0-9DC1778718F7}"/>
                        </a:ext>
                      </a:extLst>
                    </p:cNvPr>
                    <p:cNvSpPr txBox="1"/>
                    <p:nvPr/>
                  </p:nvSpPr>
                  <p:spPr>
                    <a:xfrm>
                      <a:off x="2292773" y="326564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1" name="Группа 90">
                    <a:extLst>
                      <a:ext uri="{FF2B5EF4-FFF2-40B4-BE49-F238E27FC236}">
                        <a16:creationId xmlns:a16="http://schemas.microsoft.com/office/drawing/2014/main" id="{18E8EFB1-01DB-41D2-A9EB-5CFF89F9E59C}"/>
                      </a:ext>
                    </a:extLst>
                  </p:cNvPr>
                  <p:cNvGrpSpPr/>
                  <p:nvPr/>
                </p:nvGrpSpPr>
                <p:grpSpPr>
                  <a:xfrm>
                    <a:off x="1934294" y="3549818"/>
                    <a:ext cx="904981" cy="405946"/>
                    <a:chOff x="2292773" y="3247335"/>
                    <a:chExt cx="904981" cy="405946"/>
                  </a:xfrm>
                </p:grpSpPr>
                <p:sp>
                  <p:nvSpPr>
                    <p:cNvPr id="92" name="Прямоугольник 91" descr="fdsf&#10;">
                      <a:extLst>
                        <a:ext uri="{FF2B5EF4-FFF2-40B4-BE49-F238E27FC236}">
                          <a16:creationId xmlns:a16="http://schemas.microsoft.com/office/drawing/2014/main" id="{152324F7-0041-4492-A5ED-4BB36EB283FF}"/>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3" name="TextBox 92">
                      <a:extLst>
                        <a:ext uri="{FF2B5EF4-FFF2-40B4-BE49-F238E27FC236}">
                          <a16:creationId xmlns:a16="http://schemas.microsoft.com/office/drawing/2014/main" id="{02D2A3A5-446B-4383-AB3B-12623AEC74B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grpSp>
              <p:nvGrpSpPr>
                <p:cNvPr id="63" name="Группа 62">
                  <a:extLst>
                    <a:ext uri="{FF2B5EF4-FFF2-40B4-BE49-F238E27FC236}">
                      <a16:creationId xmlns:a16="http://schemas.microsoft.com/office/drawing/2014/main" id="{BB0A76C4-06DC-440F-B516-4F56FA4EA408}"/>
                    </a:ext>
                  </a:extLst>
                </p:cNvPr>
                <p:cNvGrpSpPr/>
                <p:nvPr/>
              </p:nvGrpSpPr>
              <p:grpSpPr>
                <a:xfrm>
                  <a:off x="6445893" y="3592608"/>
                  <a:ext cx="904981" cy="405946"/>
                  <a:chOff x="4460213" y="3050967"/>
                  <a:chExt cx="904981" cy="405946"/>
                </a:xfrm>
              </p:grpSpPr>
              <p:sp>
                <p:nvSpPr>
                  <p:cNvPr id="123" name="Прямоугольник 122" descr="fdsf&#10;">
                    <a:extLst>
                      <a:ext uri="{FF2B5EF4-FFF2-40B4-BE49-F238E27FC236}">
                        <a16:creationId xmlns:a16="http://schemas.microsoft.com/office/drawing/2014/main" id="{50C34370-8334-44ED-B44D-35BA90376B3E}"/>
                      </a:ext>
                    </a:extLst>
                  </p:cNvPr>
                  <p:cNvSpPr/>
                  <p:nvPr/>
                </p:nvSpPr>
                <p:spPr>
                  <a:xfrm>
                    <a:off x="4551883" y="3050967"/>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4" name="TextBox 123">
                    <a:extLst>
                      <a:ext uri="{FF2B5EF4-FFF2-40B4-BE49-F238E27FC236}">
                        <a16:creationId xmlns:a16="http://schemas.microsoft.com/office/drawing/2014/main" id="{C4AF7E12-000C-452F-B6EE-6669119B2474}"/>
                      </a:ext>
                    </a:extLst>
                  </p:cNvPr>
                  <p:cNvSpPr txBox="1"/>
                  <p:nvPr/>
                </p:nvSpPr>
                <p:spPr>
                  <a:xfrm>
                    <a:off x="4460213" y="3081514"/>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Rewards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127" name="Соединитель: изогнутый 126">
                <a:extLst>
                  <a:ext uri="{FF2B5EF4-FFF2-40B4-BE49-F238E27FC236}">
                    <a16:creationId xmlns:a16="http://schemas.microsoft.com/office/drawing/2014/main" id="{B7C97E82-82EC-4355-88D5-270036A67B09}"/>
                  </a:ext>
                </a:extLst>
              </p:cNvPr>
              <p:cNvCxnSpPr>
                <a:cxnSpLocks/>
                <a:stCxn id="120" idx="2"/>
                <a:endCxn id="117" idx="0"/>
              </p:cNvCxnSpPr>
              <p:nvPr/>
            </p:nvCxnSpPr>
            <p:spPr>
              <a:xfrm rot="16200000" flipH="1">
                <a:off x="6909188" y="2647832"/>
                <a:ext cx="316878" cy="25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Соединитель: изогнутый 129">
                <a:extLst>
                  <a:ext uri="{FF2B5EF4-FFF2-40B4-BE49-F238E27FC236}">
                    <a16:creationId xmlns:a16="http://schemas.microsoft.com/office/drawing/2014/main" id="{FD3B7A93-3672-46AC-B992-F311B0A23EF6}"/>
                  </a:ext>
                </a:extLst>
              </p:cNvPr>
              <p:cNvCxnSpPr>
                <a:cxnSpLocks/>
                <a:stCxn id="117" idx="3"/>
                <a:endCxn id="93" idx="3"/>
              </p:cNvCxnSpPr>
              <p:nvPr/>
            </p:nvCxnSpPr>
            <p:spPr>
              <a:xfrm>
                <a:off x="7867191" y="3011743"/>
                <a:ext cx="536785" cy="1237131"/>
              </a:xfrm>
              <a:prstGeom prst="curvedConnector3">
                <a:avLst>
                  <a:gd name="adj1" fmla="val 142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Соединитель: изогнутый 135">
                <a:extLst>
                  <a:ext uri="{FF2B5EF4-FFF2-40B4-BE49-F238E27FC236}">
                    <a16:creationId xmlns:a16="http://schemas.microsoft.com/office/drawing/2014/main" id="{C05E6867-49F2-40E9-AE6C-948A1134B81B}"/>
                  </a:ext>
                </a:extLst>
              </p:cNvPr>
              <p:cNvCxnSpPr>
                <a:cxnSpLocks/>
                <a:stCxn id="95" idx="1"/>
              </p:cNvCxnSpPr>
              <p:nvPr/>
            </p:nvCxnSpPr>
            <p:spPr>
              <a:xfrm rot="10800000" flipH="1">
                <a:off x="5705473" y="3000928"/>
                <a:ext cx="596176" cy="921964"/>
              </a:xfrm>
              <a:prstGeom prst="curvedConnector4">
                <a:avLst>
                  <a:gd name="adj1" fmla="val -38344"/>
                  <a:gd name="adj2" fmla="val 1015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Соединитель: изогнутый 142">
                <a:extLst>
                  <a:ext uri="{FF2B5EF4-FFF2-40B4-BE49-F238E27FC236}">
                    <a16:creationId xmlns:a16="http://schemas.microsoft.com/office/drawing/2014/main" id="{29DB1300-FD66-40A1-A059-5DD007B81CF2}"/>
                  </a:ext>
                </a:extLst>
              </p:cNvPr>
              <p:cNvCxnSpPr>
                <a:cxnSpLocks/>
                <a:stCxn id="97" idx="1"/>
                <a:endCxn id="120" idx="1"/>
              </p:cNvCxnSpPr>
              <p:nvPr/>
            </p:nvCxnSpPr>
            <p:spPr>
              <a:xfrm rot="10800000" flipH="1">
                <a:off x="5722056" y="2209931"/>
                <a:ext cx="400301" cy="2397167"/>
              </a:xfrm>
              <a:prstGeom prst="curvedConnector3">
                <a:avLst>
                  <a:gd name="adj1" fmla="val -144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15475A-3DAF-4F0C-8061-171F19DD7CA5}"/>
                  </a:ext>
                </a:extLst>
              </p:cNvPr>
              <p:cNvSpPr txBox="1"/>
              <p:nvPr/>
            </p:nvSpPr>
            <p:spPr>
              <a:xfrm rot="20337210">
                <a:off x="5286297" y="2039931"/>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6" name="TextBox 155">
                <a:extLst>
                  <a:ext uri="{FF2B5EF4-FFF2-40B4-BE49-F238E27FC236}">
                    <a16:creationId xmlns:a16="http://schemas.microsoft.com/office/drawing/2014/main" id="{4D9F0D2F-71FB-4F39-A288-B339C842FC11}"/>
                  </a:ext>
                </a:extLst>
              </p:cNvPr>
              <p:cNvSpPr txBox="1"/>
              <p:nvPr/>
            </p:nvSpPr>
            <p:spPr>
              <a:xfrm>
                <a:off x="5496458" y="2756776"/>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7" name="TextBox 156">
                <a:extLst>
                  <a:ext uri="{FF2B5EF4-FFF2-40B4-BE49-F238E27FC236}">
                    <a16:creationId xmlns:a16="http://schemas.microsoft.com/office/drawing/2014/main" id="{8661C8B0-75A5-4BB6-B698-C7E8CDAA2151}"/>
                  </a:ext>
                </a:extLst>
              </p:cNvPr>
              <p:cNvSpPr txBox="1"/>
              <p:nvPr/>
            </p:nvSpPr>
            <p:spPr>
              <a:xfrm>
                <a:off x="6848022" y="3197526"/>
                <a:ext cx="1581608" cy="400110"/>
              </a:xfrm>
              <a:prstGeom prst="rect">
                <a:avLst/>
              </a:prstGeom>
              <a:noFill/>
            </p:spPr>
            <p:txBody>
              <a:bodyPr wrap="square" rtlCol="0">
                <a:spAutoFit/>
              </a:bodyPr>
              <a:lstStyle/>
              <a:p>
                <a:pPr algn="ctr"/>
                <a:r>
                  <a:rPr lang="en-US" sz="1000" dirty="0">
                    <a:solidFill>
                      <a:srgbClr val="FFC000"/>
                    </a:solidFill>
                    <a:latin typeface="Source Code Pro" panose="020B0604020202020204" charset="0"/>
                    <a:ea typeface="Source Code Pro" panose="020B0604020202020204" charset="0"/>
                  </a:rPr>
                  <a:t>rewards from</a:t>
                </a:r>
              </a:p>
              <a:p>
                <a:pPr algn="ctr"/>
                <a:r>
                  <a:rPr lang="en-US" sz="1000" dirty="0">
                    <a:solidFill>
                      <a:srgbClr val="FFC000"/>
                    </a:solidFill>
                    <a:latin typeface="Source Code Pro" panose="020B0604020202020204" charset="0"/>
                    <a:ea typeface="Source Code Pro" panose="020B0604020202020204" charset="0"/>
                  </a:rPr>
                  <a:t>environment</a:t>
                </a:r>
                <a:endParaRPr lang="ru-RU" sz="1000" dirty="0">
                  <a:solidFill>
                    <a:srgbClr val="FFC000"/>
                  </a:solidFill>
                  <a:latin typeface="Source Code Pro" panose="020B0604020202020204" charset="0"/>
                  <a:ea typeface="Source Code Pro" panose="020B0604020202020204" charset="0"/>
                </a:endParaRPr>
              </a:p>
            </p:txBody>
          </p:sp>
          <p:sp>
            <p:nvSpPr>
              <p:cNvPr id="158" name="TextBox 157">
                <a:extLst>
                  <a:ext uri="{FF2B5EF4-FFF2-40B4-BE49-F238E27FC236}">
                    <a16:creationId xmlns:a16="http://schemas.microsoft.com/office/drawing/2014/main" id="{5C515BF5-1E90-4E07-B2BF-79A007109DBB}"/>
                  </a:ext>
                </a:extLst>
              </p:cNvPr>
              <p:cNvSpPr txBox="1"/>
              <p:nvPr/>
            </p:nvSpPr>
            <p:spPr>
              <a:xfrm rot="1255974">
                <a:off x="7941132" y="2847887"/>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spTree>
    <p:extLst>
      <p:ext uri="{BB962C8B-B14F-4D97-AF65-F5344CB8AC3E}">
        <p14:creationId xmlns:p14="http://schemas.microsoft.com/office/powerpoint/2010/main" val="27340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barn(inVertical)">
                                      <p:cBhvr>
                                        <p:cTn id="10" dur="500"/>
                                        <p:tgtEl>
                                          <p:spTgt spid="57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barn(inVertical)">
                                      <p:cBhvr>
                                        <p:cTn id="15" dur="500"/>
                                        <p:tgtEl>
                                          <p:spTgt spid="634"/>
                                        </p:tgtEl>
                                      </p:cBhvr>
                                    </p:animEffect>
                                  </p:childTnLst>
                                </p:cTn>
                              </p:par>
                              <p:par>
                                <p:cTn id="16" presetID="16" presetClass="entr" presetSubtype="21" fill="hold" nodeType="withEffect">
                                  <p:stCondLst>
                                    <p:cond delay="0"/>
                                  </p:stCondLst>
                                  <p:childTnLst>
                                    <p:set>
                                      <p:cBhvr>
                                        <p:cTn id="17" dur="1" fill="hold">
                                          <p:stCondLst>
                                            <p:cond delay="0"/>
                                          </p:stCondLst>
                                        </p:cTn>
                                        <p:tgtEl>
                                          <p:spTgt spid="578"/>
                                        </p:tgtEl>
                                        <p:attrNameLst>
                                          <p:attrName>style.visibility</p:attrName>
                                        </p:attrNameLst>
                                      </p:cBhvr>
                                      <p:to>
                                        <p:strVal val="visible"/>
                                      </p:to>
                                    </p:set>
                                    <p:animEffect transition="in" filter="barn(inVertical)">
                                      <p:cBhvr>
                                        <p:cTn id="18"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P spid="29" grpId="0"/>
    </p:bldLst>
  </p:timing>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1925</TotalTime>
  <Words>2189</Words>
  <Application>Microsoft Office PowerPoint</Application>
  <PresentationFormat>On-screen Show (16:9)</PresentationFormat>
  <Paragraphs>336</Paragraphs>
  <Slides>29</Slides>
  <Notes>23</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Source Code Pro</vt:lpstr>
      <vt:lpstr>Teko</vt:lpstr>
      <vt:lpstr>lmroman10-italic</vt:lpstr>
      <vt:lpstr>Source Code Pro Light</vt:lpstr>
      <vt:lpstr>Teko Medium</vt:lpstr>
      <vt:lpstr>Cambria Math</vt:lpstr>
      <vt:lpstr>Teko Light</vt:lpstr>
      <vt:lpstr>Roboto Slab Regular</vt:lpstr>
      <vt:lpstr>Pitch Deck Template</vt:lpstr>
      <vt:lpstr>Imitation Learning over Heterogeneous Agents with Restraining Bolts</vt:lpstr>
      <vt:lpstr>TABLE OF CONTENTS</vt:lpstr>
      <vt:lpstr>PROBLEM DESCRIPTION</vt:lpstr>
      <vt:lpstr>PROBLEM DESCRIPTION</vt:lpstr>
      <vt:lpstr>PowerPoint Presentation</vt:lpstr>
      <vt:lpstr>RESTRAINING BOLT</vt:lpstr>
      <vt:lpstr>RESTRAINING BOLT</vt:lpstr>
      <vt:lpstr>DFA</vt:lpstr>
      <vt:lpstr>IMITATION LEARNING</vt:lpstr>
      <vt:lpstr>RB DFA training</vt:lpstr>
      <vt:lpstr>PowerPoint Presentation</vt:lpstr>
      <vt:lpstr>PowerPoint Presentation</vt:lpstr>
      <vt:lpstr>SOLUTION METHOD</vt:lpstr>
      <vt:lpstr>GENERALIZATION OF TRACES</vt:lpstr>
      <vt:lpstr>EXTRACTING DFA</vt:lpstr>
      <vt:lpstr>L* ALGORITHM</vt:lpstr>
      <vt:lpstr>L*</vt:lpstr>
      <vt:lpstr>Case studies</vt:lpstr>
      <vt:lpstr>CASE STUDIES</vt:lpstr>
      <vt:lpstr>PowerPoint Presentation</vt:lpstr>
      <vt:lpstr>PowerPoint Presentation</vt:lpstr>
      <vt:lpstr>PowerPoint Presentation</vt:lpstr>
      <vt:lpstr>Learner training  with RB from generated DFA</vt:lpstr>
      <vt:lpstr>PowerPoint Presentation</vt:lpstr>
      <vt:lpstr>PowerPoint Presentation</vt:lpstr>
      <vt:lpstr>PowerPoint Presentation</vt:lpstr>
      <vt:lpstr>PowerPoint Presentation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Learning over Heterogeneous Agents with Restraining Bolts</dc:title>
  <dc:creator>Andrés Arciniegas</dc:creator>
  <cp:lastModifiedBy>Andrés Arciniegas</cp:lastModifiedBy>
  <cp:revision>155</cp:revision>
  <dcterms:modified xsi:type="dcterms:W3CDTF">2020-05-18T13:31:56Z</dcterms:modified>
</cp:coreProperties>
</file>